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nton" charset="1" panose="00000500000000000000"/>
      <p:regular r:id="rId30"/>
    </p:embeddedFont>
    <p:embeddedFont>
      <p:font typeface="Poppins" charset="1" panose="00000500000000000000"/>
      <p:regular r:id="rId31"/>
    </p:embeddedFont>
    <p:embeddedFont>
      <p:font typeface="Poppins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10.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gif"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12017533" y="3970761"/>
            <a:ext cx="5984199" cy="5867713"/>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12938449" y="4979398"/>
            <a:ext cx="4142366" cy="4061732"/>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3184170" y="4234995"/>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3030528" y="8088917"/>
            <a:ext cx="3958208" cy="1899940"/>
          </a:xfrm>
          <a:prstGeom prst="rect">
            <a:avLst/>
          </a:prstGeom>
        </p:spPr>
      </p:pic>
      <p:grpSp>
        <p:nvGrpSpPr>
          <p:cNvPr name="Group 14" id="14"/>
          <p:cNvGrpSpPr/>
          <p:nvPr/>
        </p:nvGrpSpPr>
        <p:grpSpPr>
          <a:xfrm rot="0">
            <a:off x="-1402388" y="5184965"/>
            <a:ext cx="9629812" cy="949970"/>
            <a:chOff x="0" y="0"/>
            <a:chExt cx="2109677" cy="208117"/>
          </a:xfrm>
        </p:grpSpPr>
        <p:sp>
          <p:nvSpPr>
            <p:cNvPr name="Freeform 15" id="15"/>
            <p:cNvSpPr/>
            <p:nvPr/>
          </p:nvSpPr>
          <p:spPr>
            <a:xfrm flipH="false" flipV="false" rot="0">
              <a:off x="0" y="0"/>
              <a:ext cx="2109677" cy="208117"/>
            </a:xfrm>
            <a:custGeom>
              <a:avLst/>
              <a:gdLst/>
              <a:ahLst/>
              <a:cxnLst/>
              <a:rect r="r" b="b" t="t" l="l"/>
              <a:pathLst>
                <a:path h="208117" w="2109677">
                  <a:moveTo>
                    <a:pt x="0" y="0"/>
                  </a:moveTo>
                  <a:lnTo>
                    <a:pt x="2109677" y="0"/>
                  </a:lnTo>
                  <a:lnTo>
                    <a:pt x="2109677" y="208117"/>
                  </a:lnTo>
                  <a:lnTo>
                    <a:pt x="0" y="208117"/>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24621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1660" y="-132533"/>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504427" y="293372"/>
            <a:ext cx="729980" cy="735328"/>
          </a:xfrm>
          <a:custGeom>
            <a:avLst/>
            <a:gdLst/>
            <a:ahLst/>
            <a:cxnLst/>
            <a:rect r="r" b="b" t="t" l="l"/>
            <a:pathLst>
              <a:path h="735328" w="729980">
                <a:moveTo>
                  <a:pt x="0" y="0"/>
                </a:moveTo>
                <a:lnTo>
                  <a:pt x="729981" y="0"/>
                </a:lnTo>
                <a:lnTo>
                  <a:pt x="729981"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6559867" y="1028700"/>
            <a:ext cx="420315" cy="420315"/>
          </a:xfrm>
          <a:custGeom>
            <a:avLst/>
            <a:gdLst/>
            <a:ahLst/>
            <a:cxnLst/>
            <a:rect r="r" b="b" t="t" l="l"/>
            <a:pathLst>
              <a:path h="420315" w="420315">
                <a:moveTo>
                  <a:pt x="0" y="0"/>
                </a:moveTo>
                <a:lnTo>
                  <a:pt x="420316" y="0"/>
                </a:lnTo>
                <a:lnTo>
                  <a:pt x="420316" y="420315"/>
                </a:lnTo>
                <a:lnTo>
                  <a:pt x="0" y="4203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234408" y="2715476"/>
            <a:ext cx="11949762" cy="1642079"/>
          </a:xfrm>
          <a:prstGeom prst="rect">
            <a:avLst/>
          </a:prstGeom>
        </p:spPr>
        <p:txBody>
          <a:bodyPr anchor="t" rtlCol="false" tIns="0" lIns="0" bIns="0" rIns="0">
            <a:spAutoFit/>
          </a:bodyPr>
          <a:lstStyle/>
          <a:p>
            <a:pPr algn="l">
              <a:lnSpc>
                <a:spcPts val="13439"/>
              </a:lnSpc>
              <a:spcBef>
                <a:spcPct val="0"/>
              </a:spcBef>
            </a:pPr>
            <a:r>
              <a:rPr lang="en-US" sz="9599">
                <a:solidFill>
                  <a:srgbClr val="3428BA"/>
                </a:solidFill>
                <a:latin typeface="Anton"/>
                <a:ea typeface="Anton"/>
                <a:cs typeface="Anton"/>
                <a:sym typeface="Anton"/>
              </a:rPr>
              <a:t>DỰ ĐOÁN MỨC ĐỘ BÉO PHÌ </a:t>
            </a:r>
          </a:p>
        </p:txBody>
      </p:sp>
      <p:sp>
        <p:nvSpPr>
          <p:cNvPr name="TextBox 23" id="23"/>
          <p:cNvSpPr txBox="true"/>
          <p:nvPr/>
        </p:nvSpPr>
        <p:spPr>
          <a:xfrm rot="0">
            <a:off x="111660" y="5377310"/>
            <a:ext cx="7161680" cy="655371"/>
          </a:xfrm>
          <a:prstGeom prst="rect">
            <a:avLst/>
          </a:prstGeom>
        </p:spPr>
        <p:txBody>
          <a:bodyPr anchor="t" rtlCol="false" tIns="0" lIns="0" bIns="0" rIns="0">
            <a:spAutoFit/>
          </a:bodyPr>
          <a:lstStyle/>
          <a:p>
            <a:pPr algn="l">
              <a:lnSpc>
                <a:spcPts val="5354"/>
              </a:lnSpc>
              <a:spcBef>
                <a:spcPct val="0"/>
              </a:spcBef>
            </a:pPr>
            <a:r>
              <a:rPr lang="en-US" sz="3824">
                <a:solidFill>
                  <a:srgbClr val="FFFFFF"/>
                </a:solidFill>
                <a:latin typeface="Anton"/>
                <a:ea typeface="Anton"/>
                <a:cs typeface="Anton"/>
                <a:sym typeface="Anton"/>
              </a:rPr>
              <a:t>NGƯỜI THỰC HIỆN: PHẠM VĂN KIÊN</a:t>
            </a:r>
          </a:p>
        </p:txBody>
      </p:sp>
      <p:sp>
        <p:nvSpPr>
          <p:cNvPr name="Freeform 24" id="24"/>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17440" y="2447272"/>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881" y="3358930"/>
            <a:ext cx="13741659" cy="3074696"/>
          </a:xfrm>
          <a:custGeom>
            <a:avLst/>
            <a:gdLst/>
            <a:ahLst/>
            <a:cxnLst/>
            <a:rect r="r" b="b" t="t" l="l"/>
            <a:pathLst>
              <a:path h="3074696" w="13741659">
                <a:moveTo>
                  <a:pt x="0" y="0"/>
                </a:moveTo>
                <a:lnTo>
                  <a:pt x="13741659" y="0"/>
                </a:lnTo>
                <a:lnTo>
                  <a:pt x="13741659" y="3074696"/>
                </a:lnTo>
                <a:lnTo>
                  <a:pt x="0" y="3074696"/>
                </a:lnTo>
                <a:lnTo>
                  <a:pt x="0" y="0"/>
                </a:lnTo>
                <a:close/>
              </a:path>
            </a:pathLst>
          </a:custGeom>
          <a:blipFill>
            <a:blip r:embed="rId4"/>
            <a:stretch>
              <a:fillRect l="0" t="0" r="0" b="0"/>
            </a:stretch>
          </a:blipFill>
        </p:spPr>
      </p:sp>
      <p:sp>
        <p:nvSpPr>
          <p:cNvPr name="TextBox 4" id="4"/>
          <p:cNvSpPr txBox="true"/>
          <p:nvPr/>
        </p:nvSpPr>
        <p:spPr>
          <a:xfrm rot="0">
            <a:off x="266881" y="1174511"/>
            <a:ext cx="16036820" cy="3521533"/>
          </a:xfrm>
          <a:prstGeom prst="rect">
            <a:avLst/>
          </a:prstGeom>
        </p:spPr>
        <p:txBody>
          <a:bodyPr anchor="t" rtlCol="false" tIns="0" lIns="0" bIns="0" rIns="0">
            <a:spAutoFit/>
          </a:bodyPr>
          <a:lstStyle/>
          <a:p>
            <a:pPr algn="just">
              <a:lnSpc>
                <a:spcPts val="7069"/>
              </a:lnSpc>
            </a:pPr>
            <a:r>
              <a:rPr lang="en-US" sz="3499" spc="202">
                <a:solidFill>
                  <a:srgbClr val="000000"/>
                </a:solidFill>
                <a:latin typeface="Poppins"/>
                <a:ea typeface="Poppins"/>
                <a:cs typeface="Poppins"/>
                <a:sym typeface="Poppins"/>
              </a:rPr>
              <a:t>3.Chuẩn hóa (StandardScaler):</a:t>
            </a:r>
          </a:p>
          <a:p>
            <a:pPr algn="just">
              <a:lnSpc>
                <a:spcPts val="7069"/>
              </a:lnSpc>
            </a:pPr>
            <a:r>
              <a:rPr lang="en-US" sz="3499" spc="202">
                <a:solidFill>
                  <a:srgbClr val="000000"/>
                </a:solidFill>
                <a:latin typeface="Poppins"/>
                <a:ea typeface="Poppins"/>
                <a:cs typeface="Poppins"/>
                <a:sym typeface="Poppins"/>
              </a:rPr>
              <a:t>Áp</a:t>
            </a:r>
            <a:r>
              <a:rPr lang="en-US" sz="3499" spc="202">
                <a:solidFill>
                  <a:srgbClr val="000000"/>
                </a:solidFill>
                <a:latin typeface="Poppins"/>
                <a:ea typeface="Poppins"/>
                <a:cs typeface="Poppins"/>
                <a:sym typeface="Poppins"/>
              </a:rPr>
              <a:t> dụng cho các biến số học khi dùng Log</a:t>
            </a:r>
            <a:r>
              <a:rPr lang="en-US" sz="3499" spc="202">
                <a:solidFill>
                  <a:srgbClr val="000000"/>
                </a:solidFill>
                <a:latin typeface="Poppins"/>
                <a:ea typeface="Poppins"/>
                <a:cs typeface="Poppins"/>
                <a:sym typeface="Poppins"/>
              </a:rPr>
              <a:t>istic Regression.</a:t>
            </a:r>
          </a:p>
          <a:p>
            <a:pPr algn="just">
              <a:lnSpc>
                <a:spcPts val="7069"/>
              </a:lnSpc>
            </a:pPr>
          </a:p>
          <a:p>
            <a:pPr algn="just">
              <a:lnSpc>
                <a:spcPts val="7069"/>
              </a:lnSpc>
            </a:pPr>
          </a:p>
        </p:txBody>
      </p:sp>
      <p:sp>
        <p:nvSpPr>
          <p:cNvPr name="TextBox 5" id="5"/>
          <p:cNvSpPr txBox="true"/>
          <p:nvPr/>
        </p:nvSpPr>
        <p:spPr>
          <a:xfrm rot="0">
            <a:off x="-1486056" y="99817"/>
            <a:ext cx="9519063" cy="1102653"/>
          </a:xfrm>
          <a:prstGeom prst="rect">
            <a:avLst/>
          </a:prstGeom>
        </p:spPr>
        <p:txBody>
          <a:bodyPr anchor="t" rtlCol="false" tIns="0" lIns="0" bIns="0" rIns="0">
            <a:spAutoFit/>
          </a:bodyPr>
          <a:lstStyle/>
          <a:p>
            <a:pPr algn="ctr">
              <a:lnSpc>
                <a:spcPts val="9048"/>
              </a:lnSpc>
              <a:spcBef>
                <a:spcPct val="0"/>
              </a:spcBef>
            </a:pPr>
            <a:r>
              <a:rPr lang="en-US" sz="6463">
                <a:solidFill>
                  <a:srgbClr val="3428BA"/>
                </a:solidFill>
                <a:latin typeface="Anton"/>
                <a:ea typeface="Anton"/>
                <a:cs typeface="Anton"/>
                <a:sym typeface="Anton"/>
              </a:rPr>
              <a:t>3.TIỀN XỬ LÝ 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243166"/>
            <a:ext cx="14094056" cy="5743237"/>
          </a:xfrm>
          <a:custGeom>
            <a:avLst/>
            <a:gdLst/>
            <a:ahLst/>
            <a:cxnLst/>
            <a:rect r="r" b="b" t="t" l="l"/>
            <a:pathLst>
              <a:path h="5743237" w="14094056">
                <a:moveTo>
                  <a:pt x="0" y="0"/>
                </a:moveTo>
                <a:lnTo>
                  <a:pt x="14094056" y="0"/>
                </a:lnTo>
                <a:lnTo>
                  <a:pt x="14094056" y="5743238"/>
                </a:lnTo>
                <a:lnTo>
                  <a:pt x="0" y="5743238"/>
                </a:lnTo>
                <a:lnTo>
                  <a:pt x="0" y="0"/>
                </a:lnTo>
                <a:close/>
              </a:path>
            </a:pathLst>
          </a:custGeom>
          <a:blipFill>
            <a:blip r:embed="rId4"/>
            <a:stretch>
              <a:fillRect l="0" t="0" r="0" b="-308"/>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0" y="1308167"/>
            <a:ext cx="6254794"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Phân bố nhãn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619824" y="2226340"/>
            <a:ext cx="10549549" cy="7162814"/>
          </a:xfrm>
          <a:custGeom>
            <a:avLst/>
            <a:gdLst/>
            <a:ahLst/>
            <a:cxnLst/>
            <a:rect r="r" b="b" t="t" l="l"/>
            <a:pathLst>
              <a:path h="7162814" w="10549549">
                <a:moveTo>
                  <a:pt x="0" y="0"/>
                </a:moveTo>
                <a:lnTo>
                  <a:pt x="10549549" y="0"/>
                </a:lnTo>
                <a:lnTo>
                  <a:pt x="10549549" y="7162813"/>
                </a:lnTo>
                <a:lnTo>
                  <a:pt x="0" y="7162813"/>
                </a:lnTo>
                <a:lnTo>
                  <a:pt x="0" y="0"/>
                </a:lnTo>
                <a:close/>
              </a:path>
            </a:pathLst>
          </a:custGeom>
          <a:blipFill>
            <a:blip r:embed="rId4"/>
            <a:stretch>
              <a:fillRect l="0" t="0" r="-1149"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0" y="1308167"/>
            <a:ext cx="8486892"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Phân bố BMI với mức độ béo phì</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3708024" y="2594314"/>
            <a:ext cx="8495902" cy="7017977"/>
          </a:xfrm>
          <a:custGeom>
            <a:avLst/>
            <a:gdLst/>
            <a:ahLst/>
            <a:cxnLst/>
            <a:rect r="r" b="b" t="t" l="l"/>
            <a:pathLst>
              <a:path h="7017977" w="8495902">
                <a:moveTo>
                  <a:pt x="0" y="0"/>
                </a:moveTo>
                <a:lnTo>
                  <a:pt x="8495902" y="0"/>
                </a:lnTo>
                <a:lnTo>
                  <a:pt x="8495902" y="7017978"/>
                </a:lnTo>
                <a:lnTo>
                  <a:pt x="0" y="7017978"/>
                </a:lnTo>
                <a:lnTo>
                  <a:pt x="0" y="0"/>
                </a:lnTo>
                <a:close/>
              </a:path>
            </a:pathLst>
          </a:custGeom>
          <a:blipFill>
            <a:blip r:embed="rId4"/>
            <a:stretch>
              <a:fillRect l="0" t="0" r="-1058"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365282" y="1259644"/>
            <a:ext cx="14697948" cy="668299"/>
          </a:xfrm>
          <a:prstGeom prst="rect">
            <a:avLst/>
          </a:prstGeom>
        </p:spPr>
        <p:txBody>
          <a:bodyPr anchor="t" rtlCol="false" tIns="0" lIns="0" bIns="0" rIns="0">
            <a:spAutoFit/>
          </a:bodyPr>
          <a:lstStyle/>
          <a:p>
            <a:pPr algn="l">
              <a:lnSpc>
                <a:spcPts val="5165"/>
              </a:lnSpc>
              <a:spcBef>
                <a:spcPct val="0"/>
              </a:spcBef>
            </a:pPr>
            <a:r>
              <a:rPr lang="en-US" sz="3689">
                <a:solidFill>
                  <a:srgbClr val="000000"/>
                </a:solidFill>
                <a:latin typeface="Poppins"/>
                <a:ea typeface="Poppins"/>
                <a:cs typeface="Poppins"/>
                <a:sym typeface="Poppins"/>
              </a:rPr>
              <a:t>4.Thường xuyên ăn thực phẩm nhiều calo với mức độ béo phì</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624042"/>
            <a:ext cx="16230600" cy="6634258"/>
          </a:xfrm>
          <a:custGeom>
            <a:avLst/>
            <a:gdLst/>
            <a:ahLst/>
            <a:cxnLst/>
            <a:rect r="r" b="b" t="t" l="l"/>
            <a:pathLst>
              <a:path h="6634258" w="16230600">
                <a:moveTo>
                  <a:pt x="0" y="0"/>
                </a:moveTo>
                <a:lnTo>
                  <a:pt x="16230600" y="0"/>
                </a:lnTo>
                <a:lnTo>
                  <a:pt x="16230600" y="6634258"/>
                </a:lnTo>
                <a:lnTo>
                  <a:pt x="0" y="6634258"/>
                </a:lnTo>
                <a:lnTo>
                  <a:pt x="0" y="0"/>
                </a:lnTo>
                <a:close/>
              </a:path>
            </a:pathLst>
          </a:custGeom>
          <a:blipFill>
            <a:blip r:embed="rId4"/>
            <a:stretch>
              <a:fillRect l="0" t="0" r="0"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365282" y="1283906"/>
            <a:ext cx="14697948"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Mức độ tiêu thụ nước với mức độ béo phì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285579"/>
            <a:ext cx="15257537" cy="7533409"/>
          </a:xfrm>
          <a:custGeom>
            <a:avLst/>
            <a:gdLst/>
            <a:ahLst/>
            <a:cxnLst/>
            <a:rect r="r" b="b" t="t" l="l"/>
            <a:pathLst>
              <a:path h="7533409" w="15257537">
                <a:moveTo>
                  <a:pt x="0" y="0"/>
                </a:moveTo>
                <a:lnTo>
                  <a:pt x="15257537" y="0"/>
                </a:lnTo>
                <a:lnTo>
                  <a:pt x="15257537" y="7533409"/>
                </a:lnTo>
                <a:lnTo>
                  <a:pt x="0" y="7533409"/>
                </a:lnTo>
                <a:lnTo>
                  <a:pt x="0" y="0"/>
                </a:lnTo>
                <a:close/>
              </a:path>
            </a:pathLst>
          </a:custGeom>
          <a:blipFill>
            <a:blip r:embed="rId4"/>
            <a:stretch>
              <a:fillRect l="0" t="0" r="0"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365282" y="1283906"/>
            <a:ext cx="14697948"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Tiêu thụ rau củ với béo phì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028700" y="2474811"/>
            <a:ext cx="14794629" cy="7304848"/>
          </a:xfrm>
          <a:custGeom>
            <a:avLst/>
            <a:gdLst/>
            <a:ahLst/>
            <a:cxnLst/>
            <a:rect r="r" b="b" t="t" l="l"/>
            <a:pathLst>
              <a:path h="7304848" w="14794629">
                <a:moveTo>
                  <a:pt x="0" y="0"/>
                </a:moveTo>
                <a:lnTo>
                  <a:pt x="14794629" y="0"/>
                </a:lnTo>
                <a:lnTo>
                  <a:pt x="14794629" y="7304849"/>
                </a:lnTo>
                <a:lnTo>
                  <a:pt x="0" y="7304849"/>
                </a:lnTo>
                <a:lnTo>
                  <a:pt x="0" y="0"/>
                </a:lnTo>
                <a:close/>
              </a:path>
            </a:pathLst>
          </a:custGeom>
          <a:blipFill>
            <a:blip r:embed="rId4"/>
            <a:stretch>
              <a:fillRect l="0" t="0" r="0"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365282" y="1283906"/>
            <a:ext cx="14697948"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Thời gian sử dụng thiết bị công nghệ</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523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290" y="609"/>
            <a:ext cx="10827637" cy="1155423"/>
            <a:chOff x="0" y="0"/>
            <a:chExt cx="2580798" cy="275398"/>
          </a:xfrm>
        </p:grpSpPr>
        <p:sp>
          <p:nvSpPr>
            <p:cNvPr name="Freeform 4" id="4"/>
            <p:cNvSpPr/>
            <p:nvPr/>
          </p:nvSpPr>
          <p:spPr>
            <a:xfrm flipH="false" flipV="false" rot="0">
              <a:off x="0" y="0"/>
              <a:ext cx="2580798" cy="275398"/>
            </a:xfrm>
            <a:custGeom>
              <a:avLst/>
              <a:gdLst/>
              <a:ahLst/>
              <a:cxnLst/>
              <a:rect r="r" b="b" t="t" l="l"/>
              <a:pathLst>
                <a:path h="275398" w="2580798">
                  <a:moveTo>
                    <a:pt x="0" y="0"/>
                  </a:moveTo>
                  <a:lnTo>
                    <a:pt x="2580798" y="0"/>
                  </a:lnTo>
                  <a:lnTo>
                    <a:pt x="2580798" y="275398"/>
                  </a:lnTo>
                  <a:lnTo>
                    <a:pt x="0" y="27539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28575"/>
              <a:ext cx="2580798" cy="303973"/>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2902521" y="2285579"/>
            <a:ext cx="11012172" cy="7545906"/>
          </a:xfrm>
          <a:custGeom>
            <a:avLst/>
            <a:gdLst/>
            <a:ahLst/>
            <a:cxnLst/>
            <a:rect r="r" b="b" t="t" l="l"/>
            <a:pathLst>
              <a:path h="7545906" w="11012172">
                <a:moveTo>
                  <a:pt x="0" y="0"/>
                </a:moveTo>
                <a:lnTo>
                  <a:pt x="11012173" y="0"/>
                </a:lnTo>
                <a:lnTo>
                  <a:pt x="11012173" y="7545906"/>
                </a:lnTo>
                <a:lnTo>
                  <a:pt x="0" y="7545906"/>
                </a:lnTo>
                <a:lnTo>
                  <a:pt x="0" y="0"/>
                </a:lnTo>
                <a:close/>
              </a:path>
            </a:pathLst>
          </a:custGeom>
          <a:blipFill>
            <a:blip r:embed="rId4"/>
            <a:stretch>
              <a:fillRect l="0" t="0" r="0" b="0"/>
            </a:stretch>
          </a:blipFill>
        </p:spPr>
      </p:sp>
      <p:sp>
        <p:nvSpPr>
          <p:cNvPr name="TextBox 7" id="7"/>
          <p:cNvSpPr txBox="true"/>
          <p:nvPr/>
        </p:nvSpPr>
        <p:spPr>
          <a:xfrm rot="0">
            <a:off x="365282" y="284540"/>
            <a:ext cx="10479412" cy="779452"/>
          </a:xfrm>
          <a:prstGeom prst="rect">
            <a:avLst/>
          </a:prstGeom>
        </p:spPr>
        <p:txBody>
          <a:bodyPr anchor="t" rtlCol="false" tIns="0" lIns="0" bIns="0" rIns="0">
            <a:spAutoFit/>
          </a:bodyPr>
          <a:lstStyle/>
          <a:p>
            <a:pPr algn="l">
              <a:lnSpc>
                <a:spcPts val="5912"/>
              </a:lnSpc>
            </a:pPr>
            <a:r>
              <a:rPr lang="en-US" sz="5853">
                <a:solidFill>
                  <a:srgbClr val="FFFFFF"/>
                </a:solidFill>
                <a:latin typeface="Anton"/>
                <a:ea typeface="Anton"/>
                <a:cs typeface="Anton"/>
                <a:sym typeface="Anton"/>
              </a:rPr>
              <a:t>4.BIỂU DIỄN DỮ LIỆU</a:t>
            </a:r>
          </a:p>
        </p:txBody>
      </p:sp>
      <p:sp>
        <p:nvSpPr>
          <p:cNvPr name="TextBox 8" id="8"/>
          <p:cNvSpPr txBox="true"/>
          <p:nvPr/>
        </p:nvSpPr>
        <p:spPr>
          <a:xfrm rot="0">
            <a:off x="365282" y="1283906"/>
            <a:ext cx="14697948" cy="668299"/>
          </a:xfrm>
          <a:prstGeom prst="rect">
            <a:avLst/>
          </a:prstGeom>
        </p:spPr>
        <p:txBody>
          <a:bodyPr anchor="t" rtlCol="false" tIns="0" lIns="0" bIns="0" rIns="0">
            <a:spAutoFit/>
          </a:bodyPr>
          <a:lstStyle/>
          <a:p>
            <a:pPr algn="l" marL="796648" indent="-398324" lvl="1">
              <a:lnSpc>
                <a:spcPts val="5165"/>
              </a:lnSpc>
              <a:spcBef>
                <a:spcPct val="0"/>
              </a:spcBef>
              <a:buAutoNum type="arabicPeriod" startAt="1"/>
            </a:pPr>
            <a:r>
              <a:rPr lang="en-US" sz="3689">
                <a:solidFill>
                  <a:srgbClr val="000000"/>
                </a:solidFill>
                <a:latin typeface="Poppins"/>
                <a:ea typeface="Poppins"/>
                <a:cs typeface="Poppins"/>
                <a:sym typeface="Poppins"/>
              </a:rPr>
              <a:t>Độ tương quan giữa các đặc trưng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958559"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79000"/>
          </a:blip>
          <a:srcRect l="0" t="0" r="0" b="0"/>
          <a:stretch>
            <a:fillRect/>
          </a:stretch>
        </p:blipFill>
        <p:spPr>
          <a:xfrm flipH="false" flipV="false" rot="0">
            <a:off x="423223" y="0"/>
            <a:ext cx="7506323" cy="2514618"/>
          </a:xfrm>
          <a:prstGeom prst="rect">
            <a:avLst/>
          </a:prstGeom>
        </p:spPr>
      </p:pic>
      <p:sp>
        <p:nvSpPr>
          <p:cNvPr name="AutoShape 4" id="4"/>
          <p:cNvSpPr/>
          <p:nvPr/>
        </p:nvSpPr>
        <p:spPr>
          <a:xfrm>
            <a:off x="7759712" y="1966744"/>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5" id="5"/>
          <p:cNvGrpSpPr/>
          <p:nvPr/>
        </p:nvGrpSpPr>
        <p:grpSpPr>
          <a:xfrm rot="0">
            <a:off x="14268488" y="-276452"/>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46802" y="671383"/>
            <a:ext cx="8671624" cy="927294"/>
          </a:xfrm>
          <a:prstGeom prst="rect">
            <a:avLst/>
          </a:prstGeom>
        </p:spPr>
        <p:txBody>
          <a:bodyPr anchor="t" rtlCol="false" tIns="0" lIns="0" bIns="0" rIns="0">
            <a:spAutoFit/>
          </a:bodyPr>
          <a:lstStyle/>
          <a:p>
            <a:pPr algn="ctr">
              <a:lnSpc>
                <a:spcPts val="7688"/>
              </a:lnSpc>
              <a:spcBef>
                <a:spcPct val="0"/>
              </a:spcBef>
            </a:pPr>
            <a:r>
              <a:rPr lang="en-US" sz="5491">
                <a:solidFill>
                  <a:srgbClr val="000000"/>
                </a:solidFill>
                <a:latin typeface="Anton"/>
                <a:ea typeface="Anton"/>
                <a:cs typeface="Anton"/>
                <a:sym typeface="Anton"/>
              </a:rPr>
              <a:t>CÁC MÔ HÌNH HỌC MÁY ÁP DỤNG</a:t>
            </a:r>
          </a:p>
        </p:txBody>
      </p:sp>
      <p:sp>
        <p:nvSpPr>
          <p:cNvPr name="TextBox 9" id="9"/>
          <p:cNvSpPr txBox="true"/>
          <p:nvPr/>
        </p:nvSpPr>
        <p:spPr>
          <a:xfrm rot="0">
            <a:off x="1303958" y="2827017"/>
            <a:ext cx="8987906" cy="3387235"/>
          </a:xfrm>
          <a:prstGeom prst="rect">
            <a:avLst/>
          </a:prstGeom>
        </p:spPr>
        <p:txBody>
          <a:bodyPr anchor="t" rtlCol="false" tIns="0" lIns="0" bIns="0" rIns="0">
            <a:spAutoFit/>
          </a:bodyPr>
          <a:lstStyle/>
          <a:p>
            <a:pPr algn="l" marL="1220728" indent="-610364" lvl="1">
              <a:lnSpc>
                <a:spcPts val="7915"/>
              </a:lnSpc>
              <a:buAutoNum type="arabicPeriod" startAt="1"/>
            </a:pPr>
            <a:r>
              <a:rPr lang="en-US" sz="5654">
                <a:solidFill>
                  <a:srgbClr val="000000"/>
                </a:solidFill>
                <a:latin typeface="Poppins"/>
                <a:ea typeface="Poppins"/>
                <a:cs typeface="Poppins"/>
                <a:sym typeface="Poppins"/>
              </a:rPr>
              <a:t>Logistic Regression</a:t>
            </a:r>
          </a:p>
          <a:p>
            <a:pPr algn="ctr">
              <a:lnSpc>
                <a:spcPts val="6442"/>
              </a:lnSpc>
            </a:pPr>
          </a:p>
          <a:p>
            <a:pPr algn="ctr">
              <a:lnSpc>
                <a:spcPts val="6147"/>
              </a:lnSpc>
            </a:pPr>
          </a:p>
          <a:p>
            <a:pPr algn="ctr">
              <a:lnSpc>
                <a:spcPts val="6147"/>
              </a:lnSpc>
              <a:spcBef>
                <a:spcPct val="0"/>
              </a:spcBef>
            </a:pPr>
          </a:p>
        </p:txBody>
      </p:sp>
      <p:sp>
        <p:nvSpPr>
          <p:cNvPr name="TextBox 10" id="10"/>
          <p:cNvSpPr txBox="true"/>
          <p:nvPr/>
        </p:nvSpPr>
        <p:spPr>
          <a:xfrm rot="0">
            <a:off x="1934768" y="5151359"/>
            <a:ext cx="8987906" cy="1973386"/>
          </a:xfrm>
          <a:prstGeom prst="rect">
            <a:avLst/>
          </a:prstGeom>
        </p:spPr>
        <p:txBody>
          <a:bodyPr anchor="t" rtlCol="false" tIns="0" lIns="0" bIns="0" rIns="0">
            <a:spAutoFit/>
          </a:bodyPr>
          <a:lstStyle/>
          <a:p>
            <a:pPr algn="l">
              <a:lnSpc>
                <a:spcPts val="7783"/>
              </a:lnSpc>
            </a:pPr>
            <a:r>
              <a:rPr lang="en-US" sz="5559">
                <a:solidFill>
                  <a:srgbClr val="000000"/>
                </a:solidFill>
                <a:latin typeface="Poppins"/>
                <a:ea typeface="Poppins"/>
                <a:cs typeface="Poppins"/>
                <a:sym typeface="Poppins"/>
              </a:rPr>
              <a:t>2.Decision Tree </a:t>
            </a:r>
          </a:p>
          <a:p>
            <a:pPr algn="l">
              <a:lnSpc>
                <a:spcPts val="7783"/>
              </a:lnSpc>
              <a:spcBef>
                <a:spcPct val="0"/>
              </a:spcBef>
            </a:pPr>
          </a:p>
        </p:txBody>
      </p:sp>
      <p:sp>
        <p:nvSpPr>
          <p:cNvPr name="TextBox 11" id="11"/>
          <p:cNvSpPr txBox="true"/>
          <p:nvPr/>
        </p:nvSpPr>
        <p:spPr>
          <a:xfrm rot="0">
            <a:off x="1934768" y="7617078"/>
            <a:ext cx="8987906" cy="992289"/>
          </a:xfrm>
          <a:prstGeom prst="rect">
            <a:avLst/>
          </a:prstGeom>
        </p:spPr>
        <p:txBody>
          <a:bodyPr anchor="t" rtlCol="false" tIns="0" lIns="0" bIns="0" rIns="0">
            <a:spAutoFit/>
          </a:bodyPr>
          <a:lstStyle/>
          <a:p>
            <a:pPr algn="l">
              <a:lnSpc>
                <a:spcPts val="7783"/>
              </a:lnSpc>
              <a:spcBef>
                <a:spcPct val="0"/>
              </a:spcBef>
            </a:pPr>
            <a:r>
              <a:rPr lang="en-US" sz="5559">
                <a:solidFill>
                  <a:srgbClr val="000000"/>
                </a:solidFill>
                <a:latin typeface="Poppins"/>
                <a:ea typeface="Poppins"/>
                <a:cs typeface="Poppins"/>
                <a:sym typeface="Poppins"/>
              </a:rPr>
              <a:t>3.Random Forest </a:t>
            </a:r>
          </a:p>
        </p:txBody>
      </p:sp>
      <p:sp>
        <p:nvSpPr>
          <p:cNvPr name="TextBox 12" id="12"/>
          <p:cNvSpPr txBox="true"/>
          <p:nvPr/>
        </p:nvSpPr>
        <p:spPr>
          <a:xfrm rot="0">
            <a:off x="1303958" y="494453"/>
            <a:ext cx="884420" cy="1419670"/>
          </a:xfrm>
          <a:prstGeom prst="rect">
            <a:avLst/>
          </a:prstGeom>
        </p:spPr>
        <p:txBody>
          <a:bodyPr anchor="t" rtlCol="false" tIns="0" lIns="0" bIns="0" rIns="0">
            <a:spAutoFit/>
          </a:bodyPr>
          <a:lstStyle/>
          <a:p>
            <a:pPr algn="l">
              <a:lnSpc>
                <a:spcPts val="11002"/>
              </a:lnSpc>
              <a:spcBef>
                <a:spcPct val="0"/>
              </a:spcBef>
            </a:pPr>
            <a:r>
              <a:rPr lang="en-US" b="true" sz="7859">
                <a:solidFill>
                  <a:srgbClr val="000000"/>
                </a:solidFill>
                <a:latin typeface="Poppins Bold"/>
                <a:ea typeface="Poppins Bold"/>
                <a:cs typeface="Poppins Bold"/>
                <a:sym typeface="Poppins Bold"/>
              </a:rPr>
              <a:t>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153805"/>
            <a:ext cx="7878688" cy="1298716"/>
            <a:chOff x="0" y="0"/>
            <a:chExt cx="1877908" cy="309553"/>
          </a:xfrm>
        </p:grpSpPr>
        <p:sp>
          <p:nvSpPr>
            <p:cNvPr name="Freeform 4" id="4"/>
            <p:cNvSpPr/>
            <p:nvPr/>
          </p:nvSpPr>
          <p:spPr>
            <a:xfrm flipH="false" flipV="false" rot="0">
              <a:off x="0" y="0"/>
              <a:ext cx="1877908" cy="309553"/>
            </a:xfrm>
            <a:custGeom>
              <a:avLst/>
              <a:gdLst/>
              <a:ahLst/>
              <a:cxnLst/>
              <a:rect r="r" b="b" t="t" l="l"/>
              <a:pathLst>
                <a:path h="309553" w="1877908">
                  <a:moveTo>
                    <a:pt x="0" y="0"/>
                  </a:moveTo>
                  <a:lnTo>
                    <a:pt x="1877908" y="0"/>
                  </a:lnTo>
                  <a:lnTo>
                    <a:pt x="1877908"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877908"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5969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8277" y="66675"/>
            <a:ext cx="6700964" cy="1087130"/>
          </a:xfrm>
          <a:prstGeom prst="rect">
            <a:avLst/>
          </a:prstGeom>
        </p:spPr>
        <p:txBody>
          <a:bodyPr anchor="t" rtlCol="false" tIns="0" lIns="0" bIns="0" rIns="0">
            <a:spAutoFit/>
          </a:bodyPr>
          <a:lstStyle/>
          <a:p>
            <a:pPr algn="l">
              <a:lnSpc>
                <a:spcPts val="8451"/>
              </a:lnSpc>
            </a:pPr>
            <a:r>
              <a:rPr lang="en-US" sz="7613">
                <a:solidFill>
                  <a:srgbClr val="3428BA"/>
                </a:solidFill>
                <a:latin typeface="Anton"/>
                <a:ea typeface="Anton"/>
                <a:cs typeface="Anton"/>
                <a:sym typeface="Anton"/>
              </a:rPr>
              <a:t>LOGISTIC </a:t>
            </a:r>
          </a:p>
        </p:txBody>
      </p:sp>
      <p:sp>
        <p:nvSpPr>
          <p:cNvPr name="TextBox 8" id="8"/>
          <p:cNvSpPr txBox="true"/>
          <p:nvPr/>
        </p:nvSpPr>
        <p:spPr>
          <a:xfrm rot="0">
            <a:off x="2541948" y="1230005"/>
            <a:ext cx="6700964" cy="1139370"/>
          </a:xfrm>
          <a:prstGeom prst="rect">
            <a:avLst/>
          </a:prstGeom>
        </p:spPr>
        <p:txBody>
          <a:bodyPr anchor="t" rtlCol="false" tIns="0" lIns="0" bIns="0" rIns="0">
            <a:spAutoFit/>
          </a:bodyPr>
          <a:lstStyle/>
          <a:p>
            <a:pPr algn="l">
              <a:lnSpc>
                <a:spcPts val="8895"/>
              </a:lnSpc>
            </a:pPr>
            <a:r>
              <a:rPr lang="en-US" sz="8013">
                <a:solidFill>
                  <a:srgbClr val="FFFFFF"/>
                </a:solidFill>
                <a:latin typeface="Anton"/>
                <a:ea typeface="Anton"/>
                <a:cs typeface="Anton"/>
                <a:sym typeface="Anton"/>
              </a:rPr>
              <a:t>REGRESSION</a:t>
            </a:r>
          </a:p>
        </p:txBody>
      </p:sp>
      <p:sp>
        <p:nvSpPr>
          <p:cNvPr name="TextBox 9" id="9"/>
          <p:cNvSpPr txBox="true"/>
          <p:nvPr/>
        </p:nvSpPr>
        <p:spPr>
          <a:xfrm rot="0">
            <a:off x="236354" y="2423951"/>
            <a:ext cx="17641594" cy="7712545"/>
          </a:xfrm>
          <a:prstGeom prst="rect">
            <a:avLst/>
          </a:prstGeom>
        </p:spPr>
        <p:txBody>
          <a:bodyPr anchor="t" rtlCol="false" tIns="0" lIns="0" bIns="0" rIns="0">
            <a:spAutoFit/>
          </a:bodyPr>
          <a:lstStyle/>
          <a:p>
            <a:pPr algn="l">
              <a:lnSpc>
                <a:spcPts val="6185"/>
              </a:lnSpc>
            </a:pPr>
            <a:r>
              <a:rPr lang="en-US" sz="3595">
                <a:solidFill>
                  <a:srgbClr val="000000"/>
                </a:solidFill>
                <a:latin typeface="Poppins"/>
                <a:ea typeface="Poppins"/>
                <a:cs typeface="Poppins"/>
                <a:sym typeface="Poppins"/>
              </a:rPr>
              <a:t>-Nguyên lý:</a:t>
            </a:r>
          </a:p>
          <a:p>
            <a:pPr algn="l">
              <a:lnSpc>
                <a:spcPts val="6185"/>
              </a:lnSpc>
            </a:pPr>
            <a:r>
              <a:rPr lang="en-US" sz="3595">
                <a:solidFill>
                  <a:srgbClr val="000000"/>
                </a:solidFill>
                <a:latin typeface="Poppins"/>
                <a:ea typeface="Poppins"/>
                <a:cs typeface="Poppins"/>
                <a:sym typeface="Poppins"/>
              </a:rPr>
              <a:t>Logis</a:t>
            </a:r>
            <a:r>
              <a:rPr lang="en-US" sz="3595">
                <a:solidFill>
                  <a:srgbClr val="000000"/>
                </a:solidFill>
                <a:latin typeface="Poppins"/>
                <a:ea typeface="Poppins"/>
                <a:cs typeface="Poppins"/>
                <a:sym typeface="Poppins"/>
              </a:rPr>
              <a:t>tic Regression thực chất là một mô hình tuyến tính dùng để dự đoán xác suất một mẫu thuộc về một lớp nào đó.</a:t>
            </a:r>
          </a:p>
          <a:p>
            <a:pPr algn="l">
              <a:lnSpc>
                <a:spcPts val="6185"/>
              </a:lnSpc>
            </a:pPr>
            <a:r>
              <a:rPr lang="en-US" sz="3595">
                <a:solidFill>
                  <a:srgbClr val="000000"/>
                </a:solidFill>
                <a:latin typeface="Poppins"/>
                <a:ea typeface="Poppins"/>
                <a:cs typeface="Poppins"/>
                <a:sym typeface="Poppins"/>
              </a:rPr>
              <a:t> Trong bài toán của bạn có 7 mức độ béo phì (0–6) → sklearn dùng chiến lược:</a:t>
            </a:r>
          </a:p>
          <a:p>
            <a:pPr algn="l">
              <a:lnSpc>
                <a:spcPts val="6185"/>
              </a:lnSpc>
            </a:pPr>
            <a:r>
              <a:rPr lang="en-US" sz="3595">
                <a:solidFill>
                  <a:srgbClr val="000000"/>
                </a:solidFill>
                <a:latin typeface="Poppins"/>
                <a:ea typeface="Poppins"/>
                <a:cs typeface="Poppins"/>
                <a:sym typeface="Poppins"/>
              </a:rPr>
              <a:t>➤ OvR – One-vs-Rest (1 chống tất cả)</a:t>
            </a:r>
          </a:p>
          <a:p>
            <a:pPr algn="l">
              <a:lnSpc>
                <a:spcPts val="6185"/>
              </a:lnSpc>
            </a:pPr>
            <a:r>
              <a:rPr lang="en-US" sz="3595">
                <a:solidFill>
                  <a:srgbClr val="000000"/>
                </a:solidFill>
                <a:latin typeface="Poppins"/>
                <a:ea typeface="Poppins"/>
                <a:cs typeface="Poppins"/>
                <a:sym typeface="Poppins"/>
              </a:rPr>
              <a:t>•Tạo 7 mô hình con, mỗi mô hình dự đoán:</a:t>
            </a:r>
          </a:p>
          <a:p>
            <a:pPr algn="l">
              <a:lnSpc>
                <a:spcPts val="6185"/>
              </a:lnSpc>
            </a:pPr>
            <a:r>
              <a:rPr lang="en-US" sz="3595">
                <a:solidFill>
                  <a:srgbClr val="000000"/>
                </a:solidFill>
                <a:latin typeface="Poppins"/>
                <a:ea typeface="Poppins"/>
                <a:cs typeface="Poppins"/>
                <a:sym typeface="Poppins"/>
              </a:rPr>
              <a:t>•Mẫu có thuộc lớp k hay không (k = 0 → 6)</a:t>
            </a:r>
          </a:p>
          <a:p>
            <a:pPr algn="l">
              <a:lnSpc>
                <a:spcPts val="6185"/>
              </a:lnSpc>
            </a:pPr>
            <a:r>
              <a:rPr lang="en-US" sz="3595">
                <a:solidFill>
                  <a:srgbClr val="000000"/>
                </a:solidFill>
                <a:latin typeface="Poppins"/>
                <a:ea typeface="Poppins"/>
                <a:cs typeface="Poppins"/>
                <a:sym typeface="Poppins"/>
              </a:rPr>
              <a:t>•Cuối cùng chọn lớp có xác suất cao nhất.</a:t>
            </a:r>
          </a:p>
          <a:p>
            <a:pPr algn="l">
              <a:lnSpc>
                <a:spcPts val="503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804494" y="378167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7596" y="5708"/>
            <a:ext cx="9347289" cy="1385200"/>
          </a:xfrm>
          <a:prstGeom prst="rect">
            <a:avLst/>
          </a:prstGeom>
        </p:spPr>
        <p:txBody>
          <a:bodyPr anchor="t" rtlCol="false" tIns="0" lIns="0" bIns="0" rIns="0">
            <a:spAutoFit/>
          </a:bodyPr>
          <a:lstStyle/>
          <a:p>
            <a:pPr algn="ctr">
              <a:lnSpc>
                <a:spcPts val="11327"/>
              </a:lnSpc>
              <a:spcBef>
                <a:spcPct val="0"/>
              </a:spcBef>
            </a:pPr>
            <a:r>
              <a:rPr lang="en-US" sz="8091">
                <a:solidFill>
                  <a:srgbClr val="3428BA"/>
                </a:solidFill>
                <a:latin typeface="Anton"/>
                <a:ea typeface="Anton"/>
                <a:cs typeface="Anton"/>
                <a:sym typeface="Anton"/>
              </a:rPr>
              <a:t>NỘI DUNG </a:t>
            </a:r>
          </a:p>
        </p:txBody>
      </p:sp>
      <p:sp>
        <p:nvSpPr>
          <p:cNvPr name="TextBox 4" id="4"/>
          <p:cNvSpPr txBox="true"/>
          <p:nvPr/>
        </p:nvSpPr>
        <p:spPr>
          <a:xfrm rot="0">
            <a:off x="3212785" y="2440128"/>
            <a:ext cx="10870953" cy="6814265"/>
          </a:xfrm>
          <a:prstGeom prst="rect">
            <a:avLst/>
          </a:prstGeom>
        </p:spPr>
        <p:txBody>
          <a:bodyPr anchor="t" rtlCol="false" tIns="0" lIns="0" bIns="0" rIns="0">
            <a:spAutoFit/>
          </a:bodyPr>
          <a:lstStyle/>
          <a:p>
            <a:pPr algn="l">
              <a:lnSpc>
                <a:spcPts val="6968"/>
              </a:lnSpc>
            </a:pPr>
            <a:r>
              <a:rPr lang="en-US" sz="3432">
                <a:solidFill>
                  <a:srgbClr val="000000"/>
                </a:solidFill>
                <a:latin typeface="Poppins"/>
                <a:ea typeface="Poppins"/>
                <a:cs typeface="Poppins"/>
                <a:sym typeface="Poppins"/>
              </a:rPr>
              <a:t>1.Lý do chọn đề tài</a:t>
            </a:r>
          </a:p>
          <a:p>
            <a:pPr algn="l">
              <a:lnSpc>
                <a:spcPts val="6968"/>
              </a:lnSpc>
            </a:pPr>
            <a:r>
              <a:rPr lang="en-US" sz="3432">
                <a:solidFill>
                  <a:srgbClr val="000000"/>
                </a:solidFill>
                <a:latin typeface="Poppins"/>
                <a:ea typeface="Poppins"/>
                <a:cs typeface="Poppins"/>
                <a:sym typeface="Poppins"/>
              </a:rPr>
              <a:t>2.Giới thiệu dataset</a:t>
            </a:r>
          </a:p>
          <a:p>
            <a:pPr algn="l">
              <a:lnSpc>
                <a:spcPts val="6968"/>
              </a:lnSpc>
            </a:pPr>
            <a:r>
              <a:rPr lang="en-US" sz="3432">
                <a:solidFill>
                  <a:srgbClr val="000000"/>
                </a:solidFill>
                <a:latin typeface="Poppins"/>
                <a:ea typeface="Poppins"/>
                <a:cs typeface="Poppins"/>
                <a:sym typeface="Poppins"/>
              </a:rPr>
              <a:t>3.Tiền xử lý dữ liệu</a:t>
            </a:r>
          </a:p>
          <a:p>
            <a:pPr algn="l">
              <a:lnSpc>
                <a:spcPts val="6968"/>
              </a:lnSpc>
            </a:pPr>
            <a:r>
              <a:rPr lang="en-US" sz="3432">
                <a:solidFill>
                  <a:srgbClr val="000000"/>
                </a:solidFill>
                <a:latin typeface="Poppins"/>
                <a:ea typeface="Poppins"/>
                <a:cs typeface="Poppins"/>
                <a:sym typeface="Poppins"/>
              </a:rPr>
              <a:t>4.Biểu diễn dữ liệu</a:t>
            </a:r>
          </a:p>
          <a:p>
            <a:pPr algn="l">
              <a:lnSpc>
                <a:spcPts val="6968"/>
              </a:lnSpc>
            </a:pPr>
            <a:r>
              <a:rPr lang="en-US" sz="3432">
                <a:solidFill>
                  <a:srgbClr val="000000"/>
                </a:solidFill>
                <a:latin typeface="Poppins"/>
                <a:ea typeface="Poppins"/>
                <a:cs typeface="Poppins"/>
                <a:sym typeface="Poppins"/>
              </a:rPr>
              <a:t>5.Các mô hình học máy áp dụng</a:t>
            </a:r>
          </a:p>
          <a:p>
            <a:pPr algn="l">
              <a:lnSpc>
                <a:spcPts val="6968"/>
              </a:lnSpc>
            </a:pPr>
            <a:r>
              <a:rPr lang="en-US" sz="3432">
                <a:solidFill>
                  <a:srgbClr val="000000"/>
                </a:solidFill>
                <a:latin typeface="Poppins"/>
                <a:ea typeface="Poppins"/>
                <a:cs typeface="Poppins"/>
                <a:sym typeface="Poppins"/>
              </a:rPr>
              <a:t>6.Kết quả</a:t>
            </a:r>
          </a:p>
          <a:p>
            <a:pPr algn="l">
              <a:lnSpc>
                <a:spcPts val="6968"/>
              </a:lnSpc>
            </a:pPr>
            <a:r>
              <a:rPr lang="en-US" sz="3432">
                <a:solidFill>
                  <a:srgbClr val="000000"/>
                </a:solidFill>
                <a:latin typeface="Poppins"/>
                <a:ea typeface="Poppins"/>
                <a:cs typeface="Poppins"/>
                <a:sym typeface="Poppins"/>
              </a:rPr>
              <a:t>7.Kết luận</a:t>
            </a:r>
          </a:p>
          <a:p>
            <a:pPr algn="just">
              <a:lnSpc>
                <a:spcPts val="4805"/>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153805"/>
            <a:ext cx="5185613" cy="1298716"/>
            <a:chOff x="0" y="0"/>
            <a:chExt cx="1236006" cy="309553"/>
          </a:xfrm>
        </p:grpSpPr>
        <p:sp>
          <p:nvSpPr>
            <p:cNvPr name="Freeform 4" id="4"/>
            <p:cNvSpPr/>
            <p:nvPr/>
          </p:nvSpPr>
          <p:spPr>
            <a:xfrm flipH="false" flipV="false" rot="0">
              <a:off x="0" y="0"/>
              <a:ext cx="1236006" cy="309553"/>
            </a:xfrm>
            <a:custGeom>
              <a:avLst/>
              <a:gdLst/>
              <a:ahLst/>
              <a:cxnLst/>
              <a:rect r="r" b="b" t="t" l="l"/>
              <a:pathLst>
                <a:path h="309553" w="1236006">
                  <a:moveTo>
                    <a:pt x="0" y="0"/>
                  </a:moveTo>
                  <a:lnTo>
                    <a:pt x="1236006" y="0"/>
                  </a:lnTo>
                  <a:lnTo>
                    <a:pt x="1236006"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236006"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596974"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57309"/>
            <a:ext cx="6700964" cy="2312066"/>
          </a:xfrm>
          <a:prstGeom prst="rect">
            <a:avLst/>
          </a:prstGeom>
        </p:spPr>
        <p:txBody>
          <a:bodyPr anchor="t" rtlCol="false" tIns="0" lIns="0" bIns="0" rIns="0">
            <a:spAutoFit/>
          </a:bodyPr>
          <a:lstStyle/>
          <a:p>
            <a:pPr algn="l">
              <a:lnSpc>
                <a:spcPts val="9006"/>
              </a:lnSpc>
            </a:pPr>
            <a:r>
              <a:rPr lang="en-US" sz="8113">
                <a:solidFill>
                  <a:srgbClr val="3428BA"/>
                </a:solidFill>
                <a:latin typeface="Anton"/>
                <a:ea typeface="Anton"/>
                <a:cs typeface="Anton"/>
                <a:sym typeface="Anton"/>
              </a:rPr>
              <a:t>DECISION </a:t>
            </a:r>
          </a:p>
          <a:p>
            <a:pPr algn="l">
              <a:lnSpc>
                <a:spcPts val="9006"/>
              </a:lnSpc>
            </a:pPr>
          </a:p>
        </p:txBody>
      </p:sp>
      <p:sp>
        <p:nvSpPr>
          <p:cNvPr name="TextBox 8" id="8"/>
          <p:cNvSpPr txBox="true"/>
          <p:nvPr/>
        </p:nvSpPr>
        <p:spPr>
          <a:xfrm rot="0">
            <a:off x="3002925" y="1313151"/>
            <a:ext cx="3110198" cy="1139370"/>
          </a:xfrm>
          <a:prstGeom prst="rect">
            <a:avLst/>
          </a:prstGeom>
        </p:spPr>
        <p:txBody>
          <a:bodyPr anchor="t" rtlCol="false" tIns="0" lIns="0" bIns="0" rIns="0">
            <a:spAutoFit/>
          </a:bodyPr>
          <a:lstStyle/>
          <a:p>
            <a:pPr algn="l">
              <a:lnSpc>
                <a:spcPts val="8895"/>
              </a:lnSpc>
            </a:pPr>
            <a:r>
              <a:rPr lang="en-US" sz="8013">
                <a:solidFill>
                  <a:srgbClr val="FFFFFF"/>
                </a:solidFill>
                <a:latin typeface="Anton"/>
                <a:ea typeface="Anton"/>
                <a:cs typeface="Anton"/>
                <a:sym typeface="Anton"/>
              </a:rPr>
              <a:t>TREE </a:t>
            </a:r>
          </a:p>
        </p:txBody>
      </p:sp>
      <p:sp>
        <p:nvSpPr>
          <p:cNvPr name="TextBox 9" id="9"/>
          <p:cNvSpPr txBox="true"/>
          <p:nvPr/>
        </p:nvSpPr>
        <p:spPr>
          <a:xfrm rot="0">
            <a:off x="236354" y="2423951"/>
            <a:ext cx="17641594" cy="6931517"/>
          </a:xfrm>
          <a:prstGeom prst="rect">
            <a:avLst/>
          </a:prstGeom>
        </p:spPr>
        <p:txBody>
          <a:bodyPr anchor="t" rtlCol="false" tIns="0" lIns="0" bIns="0" rIns="0">
            <a:spAutoFit/>
          </a:bodyPr>
          <a:lstStyle/>
          <a:p>
            <a:pPr algn="l">
              <a:lnSpc>
                <a:spcPts val="6185"/>
              </a:lnSpc>
            </a:pPr>
            <a:r>
              <a:rPr lang="en-US" sz="3595">
                <a:solidFill>
                  <a:srgbClr val="000000"/>
                </a:solidFill>
                <a:latin typeface="Poppins"/>
                <a:ea typeface="Poppins"/>
                <a:cs typeface="Poppins"/>
                <a:sym typeface="Poppins"/>
              </a:rPr>
              <a:t>Decision Tree (Cây quyết định) là mô hình phân loại bằng cách:</a:t>
            </a:r>
          </a:p>
          <a:p>
            <a:pPr algn="l" marL="776367" indent="-388184" lvl="1">
              <a:lnSpc>
                <a:spcPts val="6185"/>
              </a:lnSpc>
              <a:buFont typeface="Arial"/>
              <a:buChar char="•"/>
            </a:pPr>
            <a:r>
              <a:rPr lang="en-US" sz="3595">
                <a:solidFill>
                  <a:srgbClr val="000000"/>
                </a:solidFill>
                <a:latin typeface="Poppins"/>
                <a:ea typeface="Poppins"/>
                <a:cs typeface="Poppins"/>
                <a:sym typeface="Poppins"/>
              </a:rPr>
              <a:t>chia dữ liệu nhiều lần theo từng điều kiện kiểu “nếu… thì…”</a:t>
            </a:r>
          </a:p>
          <a:p>
            <a:pPr algn="l" marL="776367" indent="-388184" lvl="1">
              <a:lnSpc>
                <a:spcPts val="6185"/>
              </a:lnSpc>
              <a:buFont typeface="Arial"/>
              <a:buChar char="•"/>
            </a:pPr>
            <a:r>
              <a:rPr lang="en-US" sz="3595">
                <a:solidFill>
                  <a:srgbClr val="000000"/>
                </a:solidFill>
                <a:latin typeface="Poppins"/>
                <a:ea typeface="Poppins"/>
                <a:cs typeface="Poppins"/>
                <a:sym typeface="Poppins"/>
              </a:rPr>
              <a:t>mỗi lần chia chọn 1 đặc trưng (feature) và 1 ngưỡng/nhánh để tách dữ liệu sao cho “các nhóm sau khi tách càng thuần nhất càng tốt”</a:t>
            </a:r>
          </a:p>
          <a:p>
            <a:pPr algn="l" marL="776367" indent="-388184" lvl="1">
              <a:lnSpc>
                <a:spcPts val="6185"/>
              </a:lnSpc>
              <a:buFont typeface="Arial"/>
              <a:buChar char="•"/>
            </a:pPr>
            <a:r>
              <a:rPr lang="en-US" sz="3595">
                <a:solidFill>
                  <a:srgbClr val="000000"/>
                </a:solidFill>
                <a:latin typeface="Poppins"/>
                <a:ea typeface="Poppins"/>
                <a:cs typeface="Poppins"/>
                <a:sym typeface="Poppins"/>
              </a:rPr>
              <a:t>cuối cùng, tại lá (leaf), mô hình đưa ra nhãn dự đoán (một trong 7 mức béo phì)</a:t>
            </a:r>
          </a:p>
          <a:p>
            <a:pPr algn="l">
              <a:lnSpc>
                <a:spcPts val="6185"/>
              </a:lnSpc>
            </a:pPr>
            <a:r>
              <a:rPr lang="en-US" sz="3595">
                <a:solidFill>
                  <a:srgbClr val="000000"/>
                </a:solidFill>
                <a:latin typeface="Poppins"/>
                <a:ea typeface="Poppins"/>
                <a:cs typeface="Poppins"/>
                <a:sym typeface="Poppins"/>
              </a:rPr>
              <a:t>Trong bài input là các biến như: Age, Height, Weight, BMI, FCVC, FAF, TUE, ... và output là NObeyesdad (7 lớp).</a:t>
            </a:r>
          </a:p>
          <a:p>
            <a:pPr algn="l">
              <a:lnSpc>
                <a:spcPts val="503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153805"/>
            <a:ext cx="6131829" cy="1298716"/>
            <a:chOff x="0" y="0"/>
            <a:chExt cx="1461539" cy="309553"/>
          </a:xfrm>
        </p:grpSpPr>
        <p:sp>
          <p:nvSpPr>
            <p:cNvPr name="Freeform 4" id="4"/>
            <p:cNvSpPr/>
            <p:nvPr/>
          </p:nvSpPr>
          <p:spPr>
            <a:xfrm flipH="false" flipV="false" rot="0">
              <a:off x="0" y="0"/>
              <a:ext cx="1461539" cy="309553"/>
            </a:xfrm>
            <a:custGeom>
              <a:avLst/>
              <a:gdLst/>
              <a:ahLst/>
              <a:cxnLst/>
              <a:rect r="r" b="b" t="t" l="l"/>
              <a:pathLst>
                <a:path h="309553" w="1461539">
                  <a:moveTo>
                    <a:pt x="0" y="0"/>
                  </a:moveTo>
                  <a:lnTo>
                    <a:pt x="1461539" y="0"/>
                  </a:lnTo>
                  <a:lnTo>
                    <a:pt x="146153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461539"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08113" y="3622254"/>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2802" y="150541"/>
            <a:ext cx="5706225" cy="3455065"/>
          </a:xfrm>
          <a:prstGeom prst="rect">
            <a:avLst/>
          </a:prstGeom>
        </p:spPr>
        <p:txBody>
          <a:bodyPr anchor="t" rtlCol="false" tIns="0" lIns="0" bIns="0" rIns="0">
            <a:spAutoFit/>
          </a:bodyPr>
          <a:lstStyle/>
          <a:p>
            <a:pPr algn="l">
              <a:lnSpc>
                <a:spcPts val="9006"/>
              </a:lnSpc>
            </a:pPr>
            <a:r>
              <a:rPr lang="en-US" sz="8113">
                <a:solidFill>
                  <a:srgbClr val="3428BA"/>
                </a:solidFill>
                <a:latin typeface="Anton"/>
                <a:ea typeface="Anton"/>
                <a:cs typeface="Anton"/>
                <a:sym typeface="Anton"/>
              </a:rPr>
              <a:t>RANDOM </a:t>
            </a:r>
          </a:p>
          <a:p>
            <a:pPr algn="l">
              <a:lnSpc>
                <a:spcPts val="9006"/>
              </a:lnSpc>
            </a:pPr>
            <a:r>
              <a:rPr lang="en-US" sz="8113">
                <a:solidFill>
                  <a:srgbClr val="3428BA"/>
                </a:solidFill>
                <a:latin typeface="Anton"/>
                <a:ea typeface="Anton"/>
                <a:cs typeface="Anton"/>
                <a:sym typeface="Anton"/>
              </a:rPr>
              <a:t> </a:t>
            </a:r>
          </a:p>
          <a:p>
            <a:pPr algn="l">
              <a:lnSpc>
                <a:spcPts val="9006"/>
              </a:lnSpc>
            </a:pPr>
          </a:p>
        </p:txBody>
      </p:sp>
      <p:sp>
        <p:nvSpPr>
          <p:cNvPr name="TextBox 8" id="8"/>
          <p:cNvSpPr txBox="true"/>
          <p:nvPr/>
        </p:nvSpPr>
        <p:spPr>
          <a:xfrm rot="0">
            <a:off x="3065914" y="1313151"/>
            <a:ext cx="3110198" cy="1139370"/>
          </a:xfrm>
          <a:prstGeom prst="rect">
            <a:avLst/>
          </a:prstGeom>
        </p:spPr>
        <p:txBody>
          <a:bodyPr anchor="t" rtlCol="false" tIns="0" lIns="0" bIns="0" rIns="0">
            <a:spAutoFit/>
          </a:bodyPr>
          <a:lstStyle/>
          <a:p>
            <a:pPr algn="l">
              <a:lnSpc>
                <a:spcPts val="8895"/>
              </a:lnSpc>
            </a:pPr>
            <a:r>
              <a:rPr lang="en-US" sz="8013">
                <a:solidFill>
                  <a:srgbClr val="FFFFFF"/>
                </a:solidFill>
                <a:latin typeface="Anton"/>
                <a:ea typeface="Anton"/>
                <a:cs typeface="Anton"/>
                <a:sym typeface="Anton"/>
              </a:rPr>
              <a:t>FOREST</a:t>
            </a:r>
          </a:p>
        </p:txBody>
      </p:sp>
      <p:sp>
        <p:nvSpPr>
          <p:cNvPr name="TextBox 9" id="9"/>
          <p:cNvSpPr txBox="true"/>
          <p:nvPr/>
        </p:nvSpPr>
        <p:spPr>
          <a:xfrm rot="0">
            <a:off x="236354" y="2520999"/>
            <a:ext cx="17641594" cy="7712545"/>
          </a:xfrm>
          <a:prstGeom prst="rect">
            <a:avLst/>
          </a:prstGeom>
        </p:spPr>
        <p:txBody>
          <a:bodyPr anchor="t" rtlCol="false" tIns="0" lIns="0" bIns="0" rIns="0">
            <a:spAutoFit/>
          </a:bodyPr>
          <a:lstStyle/>
          <a:p>
            <a:pPr algn="l">
              <a:lnSpc>
                <a:spcPts val="6185"/>
              </a:lnSpc>
            </a:pPr>
            <a:r>
              <a:rPr lang="en-US" sz="3595">
                <a:solidFill>
                  <a:srgbClr val="000000"/>
                </a:solidFill>
                <a:latin typeface="Poppins"/>
                <a:ea typeface="Poppins"/>
                <a:cs typeface="Poppins"/>
                <a:sym typeface="Poppins"/>
              </a:rPr>
              <a:t>Nguyên lý:</a:t>
            </a:r>
          </a:p>
          <a:p>
            <a:pPr algn="l">
              <a:lnSpc>
                <a:spcPts val="6185"/>
              </a:lnSpc>
            </a:pPr>
            <a:r>
              <a:rPr lang="en-US" sz="3595">
                <a:solidFill>
                  <a:srgbClr val="000000"/>
                </a:solidFill>
                <a:latin typeface="Poppins"/>
                <a:ea typeface="Poppins"/>
                <a:cs typeface="Poppins"/>
                <a:sym typeface="Poppins"/>
              </a:rPr>
              <a:t> Tạo nhiều cây quyết định từ các tập con dữ liệu và tập con đặc trưng</a:t>
            </a:r>
          </a:p>
          <a:p>
            <a:pPr algn="l">
              <a:lnSpc>
                <a:spcPts val="6185"/>
              </a:lnSpc>
            </a:pPr>
            <a:r>
              <a:rPr lang="en-US" sz="3595">
                <a:solidFill>
                  <a:srgbClr val="000000"/>
                </a:solidFill>
                <a:latin typeface="Poppins"/>
                <a:ea typeface="Poppins"/>
                <a:cs typeface="Poppins"/>
                <a:sym typeface="Poppins"/>
              </a:rPr>
              <a:t> Kết quả dự đoán là trung bình hoặc đa số của các cây.</a:t>
            </a:r>
          </a:p>
          <a:p>
            <a:pPr algn="l">
              <a:lnSpc>
                <a:spcPts val="6185"/>
              </a:lnSpc>
            </a:pPr>
            <a:r>
              <a:rPr lang="en-US" sz="3595">
                <a:solidFill>
                  <a:srgbClr val="000000"/>
                </a:solidFill>
                <a:latin typeface="Poppins"/>
                <a:ea typeface="Poppins"/>
                <a:cs typeface="Poppins"/>
                <a:sym typeface="Poppins"/>
              </a:rPr>
              <a:t> Giảm nguy cơ overfitting so với cây đơn lẻ.</a:t>
            </a:r>
          </a:p>
          <a:p>
            <a:pPr algn="l">
              <a:lnSpc>
                <a:spcPts val="6185"/>
              </a:lnSpc>
            </a:pPr>
          </a:p>
          <a:p>
            <a:pPr algn="l">
              <a:lnSpc>
                <a:spcPts val="6185"/>
              </a:lnSpc>
            </a:pPr>
            <a:r>
              <a:rPr lang="en-US" sz="3595">
                <a:solidFill>
                  <a:srgbClr val="000000"/>
                </a:solidFill>
                <a:latin typeface="Poppins"/>
                <a:ea typeface="Poppins"/>
                <a:cs typeface="Poppins"/>
                <a:sym typeface="Poppins"/>
              </a:rPr>
              <a:t>Ưu điểm:</a:t>
            </a:r>
          </a:p>
          <a:p>
            <a:pPr algn="l">
              <a:lnSpc>
                <a:spcPts val="6185"/>
              </a:lnSpc>
            </a:pPr>
            <a:r>
              <a:rPr lang="en-US" sz="3595">
                <a:solidFill>
                  <a:srgbClr val="000000"/>
                </a:solidFill>
                <a:latin typeface="Poppins"/>
                <a:ea typeface="Poppins"/>
                <a:cs typeface="Poppins"/>
                <a:sym typeface="Poppins"/>
              </a:rPr>
              <a:t> Dự đoán ổn định, chính xác.</a:t>
            </a:r>
          </a:p>
          <a:p>
            <a:pPr algn="l">
              <a:lnSpc>
                <a:spcPts val="6185"/>
              </a:lnSpc>
            </a:pPr>
            <a:r>
              <a:rPr lang="en-US" sz="3595">
                <a:solidFill>
                  <a:srgbClr val="000000"/>
                </a:solidFill>
                <a:latin typeface="Poppins"/>
                <a:ea typeface="Poppins"/>
                <a:cs typeface="Poppins"/>
                <a:sym typeface="Poppins"/>
              </a:rPr>
              <a:t> Giảm overfitting so với</a:t>
            </a:r>
          </a:p>
          <a:p>
            <a:pPr algn="l">
              <a:lnSpc>
                <a:spcPts val="6185"/>
              </a:lnSpc>
            </a:pPr>
            <a:r>
              <a:rPr lang="en-US" sz="3595">
                <a:solidFill>
                  <a:srgbClr val="000000"/>
                </a:solidFill>
                <a:latin typeface="Poppins"/>
                <a:ea typeface="Poppins"/>
                <a:cs typeface="Poppins"/>
                <a:sym typeface="Poppins"/>
              </a:rPr>
              <a:t> Decision Tree đơn lẻ.</a:t>
            </a:r>
          </a:p>
          <a:p>
            <a:pPr algn="l">
              <a:lnSpc>
                <a:spcPts val="5034"/>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4635" y="2148261"/>
            <a:ext cx="15817610" cy="6493117"/>
          </a:xfrm>
          <a:custGeom>
            <a:avLst/>
            <a:gdLst/>
            <a:ahLst/>
            <a:cxnLst/>
            <a:rect r="r" b="b" t="t" l="l"/>
            <a:pathLst>
              <a:path h="6493117" w="15817610">
                <a:moveTo>
                  <a:pt x="0" y="0"/>
                </a:moveTo>
                <a:lnTo>
                  <a:pt x="15817610" y="0"/>
                </a:lnTo>
                <a:lnTo>
                  <a:pt x="15817610" y="6493117"/>
                </a:lnTo>
                <a:lnTo>
                  <a:pt x="0" y="6493117"/>
                </a:lnTo>
                <a:lnTo>
                  <a:pt x="0" y="0"/>
                </a:lnTo>
                <a:close/>
              </a:path>
            </a:pathLst>
          </a:custGeom>
          <a:blipFill>
            <a:blip r:embed="rId4"/>
            <a:stretch>
              <a:fillRect l="0" t="-2752" r="0" b="-779"/>
            </a:stretch>
          </a:blipFill>
        </p:spPr>
      </p:sp>
      <p:sp>
        <p:nvSpPr>
          <p:cNvPr name="TextBox 4" id="4"/>
          <p:cNvSpPr txBox="true"/>
          <p:nvPr/>
        </p:nvSpPr>
        <p:spPr>
          <a:xfrm rot="0">
            <a:off x="3938139" y="365452"/>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6.KẾT QUẢ</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49948" y="93072"/>
            <a:ext cx="9666363" cy="953307"/>
          </a:xfrm>
          <a:prstGeom prst="rect">
            <a:avLst/>
          </a:prstGeom>
        </p:spPr>
        <p:txBody>
          <a:bodyPr anchor="t" rtlCol="false" tIns="0" lIns="0" bIns="0" rIns="0">
            <a:spAutoFit/>
          </a:bodyPr>
          <a:lstStyle/>
          <a:p>
            <a:pPr algn="ctr">
              <a:lnSpc>
                <a:spcPts val="7828"/>
              </a:lnSpc>
              <a:spcBef>
                <a:spcPct val="0"/>
              </a:spcBef>
            </a:pPr>
            <a:r>
              <a:rPr lang="en-US" sz="5591">
                <a:solidFill>
                  <a:srgbClr val="3428BA"/>
                </a:solidFill>
                <a:latin typeface="Anton"/>
                <a:ea typeface="Anton"/>
                <a:cs typeface="Anton"/>
                <a:sym typeface="Anton"/>
              </a:rPr>
              <a:t>7.KẾT LUẬN</a:t>
            </a:r>
          </a:p>
        </p:txBody>
      </p:sp>
      <p:sp>
        <p:nvSpPr>
          <p:cNvPr name="TextBox 4" id="4"/>
          <p:cNvSpPr txBox="true"/>
          <p:nvPr/>
        </p:nvSpPr>
        <p:spPr>
          <a:xfrm rot="0">
            <a:off x="92081" y="970179"/>
            <a:ext cx="18103839" cy="9694465"/>
          </a:xfrm>
          <a:prstGeom prst="rect">
            <a:avLst/>
          </a:prstGeom>
        </p:spPr>
        <p:txBody>
          <a:bodyPr anchor="t" rtlCol="false" tIns="0" lIns="0" bIns="0" rIns="0">
            <a:spAutoFit/>
          </a:bodyPr>
          <a:lstStyle/>
          <a:p>
            <a:pPr algn="l">
              <a:lnSpc>
                <a:spcPts val="4063"/>
              </a:lnSpc>
            </a:pPr>
            <a:r>
              <a:rPr lang="en-US" sz="2902" spc="153">
                <a:solidFill>
                  <a:srgbClr val="000000"/>
                </a:solidFill>
                <a:latin typeface="Poppins"/>
                <a:ea typeface="Poppins"/>
                <a:cs typeface="Poppins"/>
                <a:sym typeface="Poppins"/>
              </a:rPr>
              <a:t> Trong nghiên cứu này, ba mô hình học máy gồm Logistic Regression, Decision Tree và Random Forest đã được huấn luyện và đánh giá dựa trên các bộ chỉ số: </a:t>
            </a:r>
            <a:r>
              <a:rPr lang="en-US" b="true" sz="2902" spc="153">
                <a:solidFill>
                  <a:srgbClr val="000000"/>
                </a:solidFill>
                <a:latin typeface="Poppins Bold"/>
                <a:ea typeface="Poppins Bold"/>
                <a:cs typeface="Poppins Bold"/>
                <a:sym typeface="Poppins Bold"/>
              </a:rPr>
              <a:t>Train Accuracy</a:t>
            </a:r>
            <a:r>
              <a:rPr lang="en-US" sz="2902" spc="153">
                <a:solidFill>
                  <a:srgbClr val="000000"/>
                </a:solidFill>
                <a:latin typeface="Poppins"/>
                <a:ea typeface="Poppins"/>
                <a:cs typeface="Poppins"/>
                <a:sym typeface="Poppins"/>
              </a:rPr>
              <a:t>, </a:t>
            </a:r>
            <a:r>
              <a:rPr lang="en-US" b="true" sz="2902" spc="153">
                <a:solidFill>
                  <a:srgbClr val="000000"/>
                </a:solidFill>
                <a:latin typeface="Poppins Bold"/>
                <a:ea typeface="Poppins Bold"/>
                <a:cs typeface="Poppins Bold"/>
                <a:sym typeface="Poppins Bold"/>
              </a:rPr>
              <a:t>Validation Accuracy</a:t>
            </a:r>
            <a:r>
              <a:rPr lang="en-US" sz="2902" spc="153">
                <a:solidFill>
                  <a:srgbClr val="000000"/>
                </a:solidFill>
                <a:latin typeface="Poppins"/>
                <a:ea typeface="Poppins"/>
                <a:cs typeface="Poppins"/>
                <a:sym typeface="Poppins"/>
              </a:rPr>
              <a:t>, </a:t>
            </a:r>
            <a:r>
              <a:rPr lang="en-US" b="true" sz="2902" spc="153">
                <a:solidFill>
                  <a:srgbClr val="000000"/>
                </a:solidFill>
                <a:latin typeface="Poppins Bold"/>
                <a:ea typeface="Poppins Bold"/>
                <a:cs typeface="Poppins Bold"/>
                <a:sym typeface="Poppins Bold"/>
              </a:rPr>
              <a:t>Test Accuracy</a:t>
            </a:r>
            <a:r>
              <a:rPr lang="en-US" sz="2902" spc="153">
                <a:solidFill>
                  <a:srgbClr val="000000"/>
                </a:solidFill>
                <a:latin typeface="Poppins"/>
                <a:ea typeface="Poppins"/>
                <a:cs typeface="Poppins"/>
                <a:sym typeface="Poppins"/>
              </a:rPr>
              <a:t>, cùng các thước đo </a:t>
            </a:r>
            <a:r>
              <a:rPr lang="en-US" b="true" sz="2902" spc="153">
                <a:solidFill>
                  <a:srgbClr val="000000"/>
                </a:solidFill>
                <a:latin typeface="Poppins Bold"/>
                <a:ea typeface="Poppins Bold"/>
                <a:cs typeface="Poppins Bold"/>
                <a:sym typeface="Poppins Bold"/>
              </a:rPr>
              <a:t>Precision</a:t>
            </a:r>
            <a:r>
              <a:rPr lang="en-US" sz="2902" spc="153">
                <a:solidFill>
                  <a:srgbClr val="000000"/>
                </a:solidFill>
                <a:latin typeface="Poppins"/>
                <a:ea typeface="Poppins"/>
                <a:cs typeface="Poppins"/>
                <a:sym typeface="Poppins"/>
              </a:rPr>
              <a:t>, </a:t>
            </a:r>
            <a:r>
              <a:rPr lang="en-US" b="true" sz="2902" spc="153">
                <a:solidFill>
                  <a:srgbClr val="000000"/>
                </a:solidFill>
                <a:latin typeface="Poppins Bold"/>
                <a:ea typeface="Poppins Bold"/>
                <a:cs typeface="Poppins Bold"/>
                <a:sym typeface="Poppins Bold"/>
              </a:rPr>
              <a:t>Recall</a:t>
            </a:r>
            <a:r>
              <a:rPr lang="en-US" sz="2902" spc="153">
                <a:solidFill>
                  <a:srgbClr val="000000"/>
                </a:solidFill>
                <a:latin typeface="Poppins"/>
                <a:ea typeface="Poppins"/>
                <a:cs typeface="Poppins"/>
                <a:sym typeface="Poppins"/>
              </a:rPr>
              <a:t>, </a:t>
            </a:r>
            <a:r>
              <a:rPr lang="en-US" b="true" sz="2902" spc="153">
                <a:solidFill>
                  <a:srgbClr val="000000"/>
                </a:solidFill>
                <a:latin typeface="Poppins Bold"/>
                <a:ea typeface="Poppins Bold"/>
                <a:cs typeface="Poppins Bold"/>
                <a:sym typeface="Poppins Bold"/>
              </a:rPr>
              <a:t>F1-score</a:t>
            </a:r>
            <a:r>
              <a:rPr lang="en-US" sz="2902" spc="153">
                <a:solidFill>
                  <a:srgbClr val="000000"/>
                </a:solidFill>
                <a:latin typeface="Poppins"/>
                <a:ea typeface="Poppins"/>
                <a:cs typeface="Poppins"/>
                <a:sym typeface="Poppins"/>
              </a:rPr>
              <a:t> theo từng lớp.</a:t>
            </a:r>
          </a:p>
          <a:p>
            <a:pPr algn="l">
              <a:lnSpc>
                <a:spcPts val="4063"/>
              </a:lnSpc>
            </a:pPr>
            <a:r>
              <a:rPr lang="en-US" sz="2902" spc="153">
                <a:solidFill>
                  <a:srgbClr val="000000"/>
                </a:solidFill>
                <a:latin typeface="Poppins"/>
                <a:ea typeface="Poppins"/>
                <a:cs typeface="Poppins"/>
                <a:sym typeface="Poppins"/>
              </a:rPr>
              <a:t>-Kết quả cho thấy:</a:t>
            </a:r>
          </a:p>
          <a:p>
            <a:pPr algn="l">
              <a:lnSpc>
                <a:spcPts val="4063"/>
              </a:lnSpc>
            </a:pPr>
            <a:r>
              <a:rPr lang="en-US" sz="2902" spc="153">
                <a:solidFill>
                  <a:srgbClr val="000000"/>
                </a:solidFill>
                <a:latin typeface="Poppins"/>
                <a:ea typeface="Poppins"/>
                <a:cs typeface="Poppins"/>
                <a:sym typeface="Poppins"/>
              </a:rPr>
              <a:t>•</a:t>
            </a:r>
            <a:r>
              <a:rPr lang="en-US" b="true" sz="2902" spc="153">
                <a:solidFill>
                  <a:srgbClr val="000000"/>
                </a:solidFill>
                <a:latin typeface="Poppins Bold"/>
                <a:ea typeface="Poppins Bold"/>
                <a:cs typeface="Poppins Bold"/>
                <a:sym typeface="Poppins Bold"/>
              </a:rPr>
              <a:t>Logistic Regression</a:t>
            </a:r>
            <a:r>
              <a:rPr lang="en-US" sz="2902" spc="153">
                <a:solidFill>
                  <a:srgbClr val="000000"/>
                </a:solidFill>
                <a:latin typeface="Poppins"/>
                <a:ea typeface="Poppins"/>
                <a:cs typeface="Poppins"/>
                <a:sym typeface="Poppins"/>
              </a:rPr>
              <a:t> đạt độ chính xác thấp nhất trên Validation và Test Set (≈ 88%), phản ánh hạn chế của mô hình tuyến tính khi xử lý dữ liệu hành vi – dinh dưỡng có quan hệ phi tuyến phức tạp.</a:t>
            </a:r>
          </a:p>
          <a:p>
            <a:pPr algn="l">
              <a:lnSpc>
                <a:spcPts val="4063"/>
              </a:lnSpc>
            </a:pPr>
            <a:r>
              <a:rPr lang="en-US" sz="2902" spc="153">
                <a:solidFill>
                  <a:srgbClr val="000000"/>
                </a:solidFill>
                <a:latin typeface="Poppins"/>
                <a:ea typeface="Poppins"/>
                <a:cs typeface="Poppins"/>
                <a:sym typeface="Poppins"/>
              </a:rPr>
              <a:t>•</a:t>
            </a:r>
            <a:r>
              <a:rPr lang="en-US" b="true" sz="2902" spc="153">
                <a:solidFill>
                  <a:srgbClr val="000000"/>
                </a:solidFill>
                <a:latin typeface="Poppins Bold"/>
                <a:ea typeface="Poppins Bold"/>
                <a:cs typeface="Poppins Bold"/>
                <a:sym typeface="Poppins Bold"/>
              </a:rPr>
              <a:t>Decision Tree (chưa tinh chỉnh)</a:t>
            </a:r>
            <a:r>
              <a:rPr lang="en-US" sz="2902" spc="153">
                <a:solidFill>
                  <a:srgbClr val="000000"/>
                </a:solidFill>
                <a:latin typeface="Poppins"/>
                <a:ea typeface="Poppins"/>
                <a:cs typeface="Poppins"/>
                <a:sym typeface="Poppins"/>
              </a:rPr>
              <a:t> đạt Train Accuracy = 100% nhưng Validation/Test thấp hơn Random Forest, cho thấy hiện tượng </a:t>
            </a:r>
            <a:r>
              <a:rPr lang="en-US" b="true" sz="2902" spc="153">
                <a:solidFill>
                  <a:srgbClr val="000000"/>
                </a:solidFill>
                <a:latin typeface="Poppins Bold"/>
                <a:ea typeface="Poppins Bold"/>
                <a:cs typeface="Poppins Bold"/>
                <a:sym typeface="Poppins Bold"/>
              </a:rPr>
              <a:t>overfitting</a:t>
            </a:r>
            <a:r>
              <a:rPr lang="en-US" sz="2902" spc="153">
                <a:solidFill>
                  <a:srgbClr val="000000"/>
                </a:solidFill>
                <a:latin typeface="Poppins"/>
                <a:ea typeface="Poppins"/>
                <a:cs typeface="Poppins"/>
                <a:sym typeface="Poppins"/>
              </a:rPr>
              <a:t>.</a:t>
            </a:r>
          </a:p>
          <a:p>
            <a:pPr algn="l">
              <a:lnSpc>
                <a:spcPts val="4063"/>
              </a:lnSpc>
            </a:pPr>
            <a:r>
              <a:rPr lang="en-US" sz="2902" spc="153">
                <a:solidFill>
                  <a:srgbClr val="000000"/>
                </a:solidFill>
                <a:latin typeface="Poppins"/>
                <a:ea typeface="Poppins"/>
                <a:cs typeface="Poppins"/>
                <a:sym typeface="Poppins"/>
              </a:rPr>
              <a:t>•</a:t>
            </a:r>
            <a:r>
              <a:rPr lang="en-US" b="true" sz="2902" spc="153">
                <a:solidFill>
                  <a:srgbClr val="000000"/>
                </a:solidFill>
                <a:latin typeface="Poppins Bold"/>
                <a:ea typeface="Poppins Bold"/>
                <a:cs typeface="Poppins Bold"/>
                <a:sym typeface="Poppins Bold"/>
              </a:rPr>
              <a:t>Decision Tree (tuned)</a:t>
            </a:r>
            <a:r>
              <a:rPr lang="en-US" sz="2902" spc="153">
                <a:solidFill>
                  <a:srgbClr val="000000"/>
                </a:solidFill>
                <a:latin typeface="Poppins"/>
                <a:ea typeface="Poppins"/>
                <a:cs typeface="Poppins"/>
                <a:sym typeface="Poppins"/>
              </a:rPr>
              <a:t> sau tối ưu tham số cho Test Accuracy cao nhất trong tất cả mô hình (</a:t>
            </a:r>
            <a:r>
              <a:rPr lang="en-US" b="true" sz="2902" spc="153">
                <a:solidFill>
                  <a:srgbClr val="000000"/>
                </a:solidFill>
                <a:latin typeface="Poppins Bold"/>
                <a:ea typeface="Poppins Bold"/>
                <a:cs typeface="Poppins Bold"/>
                <a:sym typeface="Poppins Bold"/>
              </a:rPr>
              <a:t>97.79%</a:t>
            </a:r>
            <a:r>
              <a:rPr lang="en-US" sz="2902" spc="153">
                <a:solidFill>
                  <a:srgbClr val="000000"/>
                </a:solidFill>
                <a:latin typeface="Poppins"/>
                <a:ea typeface="Poppins"/>
                <a:cs typeface="Poppins"/>
                <a:sym typeface="Poppins"/>
              </a:rPr>
              <a:t>), cùng Macro F1 = </a:t>
            </a:r>
            <a:r>
              <a:rPr lang="en-US" b="true" sz="2902" spc="153">
                <a:solidFill>
                  <a:srgbClr val="000000"/>
                </a:solidFill>
                <a:latin typeface="Poppins Bold"/>
                <a:ea typeface="Poppins Bold"/>
                <a:cs typeface="Poppins Bold"/>
                <a:sym typeface="Poppins Bold"/>
              </a:rPr>
              <a:t>0.98</a:t>
            </a:r>
            <a:r>
              <a:rPr lang="en-US" sz="2902" spc="153">
                <a:solidFill>
                  <a:srgbClr val="000000"/>
                </a:solidFill>
                <a:latin typeface="Poppins"/>
                <a:ea typeface="Poppins"/>
                <a:cs typeface="Poppins"/>
                <a:sym typeface="Poppins"/>
              </a:rPr>
              <a:t>, cho thấy mô hình phân biệt rất tốt 7 mức độ béo phì.</a:t>
            </a:r>
          </a:p>
          <a:p>
            <a:pPr algn="l">
              <a:lnSpc>
                <a:spcPts val="4063"/>
              </a:lnSpc>
            </a:pPr>
            <a:r>
              <a:rPr lang="en-US" sz="2902" spc="153">
                <a:solidFill>
                  <a:srgbClr val="000000"/>
                </a:solidFill>
                <a:latin typeface="Poppins"/>
                <a:ea typeface="Poppins"/>
                <a:cs typeface="Poppins"/>
                <a:sym typeface="Poppins"/>
              </a:rPr>
              <a:t>•</a:t>
            </a:r>
            <a:r>
              <a:rPr lang="en-US" b="true" sz="2902" spc="153">
                <a:solidFill>
                  <a:srgbClr val="000000"/>
                </a:solidFill>
                <a:latin typeface="Poppins Bold"/>
                <a:ea typeface="Poppins Bold"/>
                <a:cs typeface="Poppins Bold"/>
                <a:sym typeface="Poppins Bold"/>
              </a:rPr>
              <a:t>Random Forest</a:t>
            </a:r>
            <a:r>
              <a:rPr lang="en-US" sz="2902" spc="153">
                <a:solidFill>
                  <a:srgbClr val="000000"/>
                </a:solidFill>
                <a:latin typeface="Poppins"/>
                <a:ea typeface="Poppins"/>
                <a:cs typeface="Poppins"/>
                <a:sym typeface="Poppins"/>
              </a:rPr>
              <a:t> đạt Validation Accuracy cao nhất (</a:t>
            </a:r>
            <a:r>
              <a:rPr lang="en-US" b="true" sz="2902" spc="153">
                <a:solidFill>
                  <a:srgbClr val="000000"/>
                </a:solidFill>
                <a:latin typeface="Poppins Bold"/>
                <a:ea typeface="Poppins Bold"/>
                <a:cs typeface="Poppins Bold"/>
                <a:sym typeface="Poppins Bold"/>
              </a:rPr>
              <a:t>97.79%</a:t>
            </a:r>
            <a:r>
              <a:rPr lang="en-US" sz="2902" spc="153">
                <a:solidFill>
                  <a:srgbClr val="000000"/>
                </a:solidFill>
                <a:latin typeface="Poppins"/>
                <a:ea typeface="Poppins"/>
                <a:cs typeface="Poppins"/>
                <a:sym typeface="Poppins"/>
              </a:rPr>
              <a:t>) và Test Accuracy rất cao (</a:t>
            </a:r>
            <a:r>
              <a:rPr lang="en-US" b="true" sz="2902" spc="153">
                <a:solidFill>
                  <a:srgbClr val="000000"/>
                </a:solidFill>
                <a:latin typeface="Poppins Bold"/>
                <a:ea typeface="Poppins Bold"/>
                <a:cs typeface="Poppins Bold"/>
                <a:sym typeface="Poppins Bold"/>
              </a:rPr>
              <a:t>96.85%</a:t>
            </a:r>
            <a:r>
              <a:rPr lang="en-US" sz="2902" spc="153">
                <a:solidFill>
                  <a:srgbClr val="000000"/>
                </a:solidFill>
                <a:latin typeface="Poppins"/>
                <a:ea typeface="Poppins"/>
                <a:cs typeface="Poppins"/>
                <a:sym typeface="Poppins"/>
              </a:rPr>
              <a:t>) với độ ổn định tốt hơn Decision Tree, nhờ cơ chế tổng hợp nhiều cây giúp giảm overfitting</a:t>
            </a:r>
          </a:p>
          <a:p>
            <a:pPr algn="l">
              <a:lnSpc>
                <a:spcPts val="4063"/>
              </a:lnSpc>
            </a:pPr>
            <a:r>
              <a:rPr lang="en-US" sz="2902" spc="153">
                <a:solidFill>
                  <a:srgbClr val="000000"/>
                </a:solidFill>
                <a:latin typeface="Poppins"/>
                <a:ea typeface="Poppins"/>
                <a:cs typeface="Poppins"/>
                <a:sym typeface="Poppins"/>
              </a:rPr>
              <a:t>•-&gt; Decision Tree sau khi tinh chỉnh (tuned) là mô hình cho kết quả dự đoán tốt nhất trên tập kiểm tra, đạt độ chính xác 97.79%. Tuy nhiên, xét về tính ổn định và khả năng tổng quát hóa trên dữ liệu mới, Random Forest là mô hình tối ưu hơn cho việc triển khai thực tế         </a:t>
            </a:r>
          </a:p>
          <a:p>
            <a:pPr algn="l">
              <a:lnSpc>
                <a:spcPts val="3416"/>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79217" y="16056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9696" y="47361"/>
            <a:ext cx="9653696" cy="1295126"/>
            <a:chOff x="0" y="0"/>
            <a:chExt cx="2300986" cy="308697"/>
          </a:xfrm>
        </p:grpSpPr>
        <p:sp>
          <p:nvSpPr>
            <p:cNvPr name="Freeform 4" id="4"/>
            <p:cNvSpPr/>
            <p:nvPr/>
          </p:nvSpPr>
          <p:spPr>
            <a:xfrm flipH="false" flipV="false" rot="0">
              <a:off x="0" y="0"/>
              <a:ext cx="2300986" cy="308697"/>
            </a:xfrm>
            <a:custGeom>
              <a:avLst/>
              <a:gdLst/>
              <a:ahLst/>
              <a:cxnLst/>
              <a:rect r="r" b="b" t="t" l="l"/>
              <a:pathLst>
                <a:path h="308697" w="2300986">
                  <a:moveTo>
                    <a:pt x="0" y="0"/>
                  </a:moveTo>
                  <a:lnTo>
                    <a:pt x="2300986" y="0"/>
                  </a:lnTo>
                  <a:lnTo>
                    <a:pt x="2300986" y="308697"/>
                  </a:lnTo>
                  <a:lnTo>
                    <a:pt x="0" y="3086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300986" cy="34679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8451" y="1627998"/>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94393" y="355622"/>
            <a:ext cx="6524717" cy="673078"/>
          </a:xfrm>
          <a:prstGeom prst="rect">
            <a:avLst/>
          </a:prstGeom>
        </p:spPr>
        <p:txBody>
          <a:bodyPr anchor="t" rtlCol="false" tIns="0" lIns="0" bIns="0" rIns="0">
            <a:spAutoFit/>
          </a:bodyPr>
          <a:lstStyle/>
          <a:p>
            <a:pPr algn="l">
              <a:lnSpc>
                <a:spcPts val="5050"/>
              </a:lnSpc>
            </a:pPr>
            <a:r>
              <a:rPr lang="en-US" sz="5000">
                <a:solidFill>
                  <a:srgbClr val="FFFFFF"/>
                </a:solidFill>
                <a:latin typeface="Anton"/>
                <a:ea typeface="Anton"/>
                <a:cs typeface="Anton"/>
                <a:sym typeface="Anton"/>
              </a:rPr>
              <a:t>1.LÝ DO CHỌN ĐỀ TÀI</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94393" y="1661335"/>
            <a:ext cx="15744569" cy="4653396"/>
          </a:xfrm>
          <a:prstGeom prst="rect">
            <a:avLst/>
          </a:prstGeom>
        </p:spPr>
        <p:txBody>
          <a:bodyPr anchor="t" rtlCol="false" tIns="0" lIns="0" bIns="0" rIns="0">
            <a:spAutoFit/>
          </a:bodyPr>
          <a:lstStyle/>
          <a:p>
            <a:pPr algn="l">
              <a:lnSpc>
                <a:spcPts val="6196"/>
              </a:lnSpc>
            </a:pPr>
            <a:r>
              <a:rPr lang="en-US" sz="3161">
                <a:solidFill>
                  <a:srgbClr val="000000"/>
                </a:solidFill>
                <a:latin typeface="Poppins"/>
                <a:ea typeface="Poppins"/>
                <a:cs typeface="Poppins"/>
                <a:sym typeface="Poppins"/>
              </a:rPr>
              <a:t>Béo phì là vấn đề sức khỏe nghiêm trọng trên toàn cầu, dẫn đến nhiều bệnh lý như tim mạch, tiểu đường, huyết áp cao. Vì vậy phát hiện sớm nguy cơ giúp thay đổi thói quen sống kịp thời.</a:t>
            </a:r>
          </a:p>
          <a:p>
            <a:pPr algn="l" marL="682544" indent="-341272" lvl="1">
              <a:lnSpc>
                <a:spcPts val="6196"/>
              </a:lnSpc>
              <a:buFont typeface="Arial"/>
              <a:buChar char="•"/>
            </a:pPr>
            <a:r>
              <a:rPr lang="en-US" sz="3161">
                <a:solidFill>
                  <a:srgbClr val="000000"/>
                </a:solidFill>
                <a:latin typeface="Poppins"/>
                <a:ea typeface="Poppins"/>
                <a:cs typeface="Poppins"/>
                <a:sym typeface="Poppins"/>
              </a:rPr>
              <a:t>Machine Learning có thể phân tích dữ liệu hành vi để dự đoán sớm nguy cơ béo phì.</a:t>
            </a:r>
          </a:p>
          <a:p>
            <a:pPr algn="l">
              <a:lnSpc>
                <a:spcPts val="6196"/>
              </a:lnSpc>
            </a:pPr>
            <a:r>
              <a:rPr lang="en-US" sz="3161">
                <a:solidFill>
                  <a:srgbClr val="000000"/>
                </a:solidFill>
                <a:latin typeface="Poppins"/>
                <a:ea typeface="Poppins"/>
                <a:cs typeface="Poppins"/>
                <a:sym typeface="Poppins"/>
              </a:rPr>
              <a:t>→ Đề tài mang ý nghĩa ứng dụng thực tế và hỗ trợ chăm sóc sức khỏe.</a:t>
            </a:r>
          </a:p>
        </p:txBody>
      </p:sp>
      <p:pic>
        <p:nvPicPr>
          <p:cNvPr name="Picture 12" id="12"/>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0">
            <a:off x="11897358" y="9230681"/>
            <a:ext cx="1098588" cy="138187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6636" y="0"/>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45826" y="196203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06841" y="-102471"/>
            <a:ext cx="1106229" cy="1436660"/>
          </a:xfrm>
          <a:prstGeom prst="rect">
            <a:avLst/>
          </a:prstGeom>
        </p:spPr>
      </p:pic>
      <p:sp>
        <p:nvSpPr>
          <p:cNvPr name="TextBox 7" id="7"/>
          <p:cNvSpPr txBox="true"/>
          <p:nvPr/>
        </p:nvSpPr>
        <p:spPr>
          <a:xfrm rot="0">
            <a:off x="504525" y="1264621"/>
            <a:ext cx="17783475" cy="5100616"/>
          </a:xfrm>
          <a:prstGeom prst="rect">
            <a:avLst/>
          </a:prstGeom>
        </p:spPr>
        <p:txBody>
          <a:bodyPr anchor="t" rtlCol="false" tIns="0" lIns="0" bIns="0" rIns="0">
            <a:spAutoFit/>
          </a:bodyPr>
          <a:lstStyle/>
          <a:p>
            <a:pPr algn="l">
              <a:lnSpc>
                <a:spcPts val="4457"/>
              </a:lnSpc>
            </a:pPr>
            <a:r>
              <a:rPr lang="en-US" sz="3184">
                <a:solidFill>
                  <a:srgbClr val="000000"/>
                </a:solidFill>
                <a:latin typeface="Poppins"/>
                <a:ea typeface="Poppins"/>
                <a:cs typeface="Poppins"/>
                <a:sym typeface="Poppins"/>
              </a:rPr>
              <a:t>-Tên dataset: ObesityDataSet_raw_and_data_sinthetic.csv</a:t>
            </a:r>
          </a:p>
          <a:p>
            <a:pPr algn="l">
              <a:lnSpc>
                <a:spcPts val="4457"/>
              </a:lnSpc>
            </a:pPr>
            <a:r>
              <a:rPr lang="en-US" sz="3184">
                <a:solidFill>
                  <a:srgbClr val="000000"/>
                </a:solidFill>
                <a:latin typeface="Poppins"/>
                <a:ea typeface="Poppins"/>
                <a:cs typeface="Poppins"/>
                <a:sym typeface="Poppins"/>
              </a:rPr>
              <a:t>Số mẫu: 2.111 dòng chia dữ liệu 70-15-15:</a:t>
            </a:r>
          </a:p>
          <a:p>
            <a:pPr algn="l" marL="687467" indent="-343734" lvl="1">
              <a:lnSpc>
                <a:spcPts val="4457"/>
              </a:lnSpc>
              <a:buFont typeface="Arial"/>
              <a:buChar char="•"/>
            </a:pPr>
            <a:r>
              <a:rPr lang="en-US" sz="3184">
                <a:solidFill>
                  <a:srgbClr val="000000"/>
                </a:solidFill>
                <a:latin typeface="Poppins"/>
                <a:ea typeface="Poppins"/>
                <a:cs typeface="Poppins"/>
                <a:sym typeface="Poppins"/>
              </a:rPr>
              <a:t>Train: 1.477</a:t>
            </a:r>
          </a:p>
          <a:p>
            <a:pPr algn="l" marL="687467" indent="-343734" lvl="1">
              <a:lnSpc>
                <a:spcPts val="4457"/>
              </a:lnSpc>
              <a:buFont typeface="Arial"/>
              <a:buChar char="•"/>
            </a:pPr>
            <a:r>
              <a:rPr lang="en-US" sz="3184">
                <a:solidFill>
                  <a:srgbClr val="000000"/>
                </a:solidFill>
                <a:latin typeface="Poppins"/>
                <a:ea typeface="Poppins"/>
                <a:cs typeface="Poppins"/>
                <a:sym typeface="Poppins"/>
              </a:rPr>
              <a:t>Validation: 317</a:t>
            </a:r>
          </a:p>
          <a:p>
            <a:pPr algn="l" marL="687467" indent="-343734" lvl="1">
              <a:lnSpc>
                <a:spcPts val="4457"/>
              </a:lnSpc>
              <a:buFont typeface="Arial"/>
              <a:buChar char="•"/>
            </a:pPr>
            <a:r>
              <a:rPr lang="en-US" sz="3184">
                <a:solidFill>
                  <a:srgbClr val="000000"/>
                </a:solidFill>
                <a:latin typeface="Poppins"/>
                <a:ea typeface="Poppins"/>
                <a:cs typeface="Poppins"/>
                <a:sym typeface="Poppins"/>
              </a:rPr>
              <a:t>Test: 317</a:t>
            </a:r>
          </a:p>
          <a:p>
            <a:pPr algn="l">
              <a:lnSpc>
                <a:spcPts val="4457"/>
              </a:lnSpc>
            </a:pPr>
            <a:r>
              <a:rPr lang="en-US" sz="3184">
                <a:solidFill>
                  <a:srgbClr val="000000"/>
                </a:solidFill>
                <a:latin typeface="Poppins"/>
                <a:ea typeface="Poppins"/>
                <a:cs typeface="Poppins"/>
                <a:sym typeface="Poppins"/>
              </a:rPr>
              <a:t>Loại dữ liệu: numeric + categorical</a:t>
            </a:r>
          </a:p>
          <a:p>
            <a:pPr algn="l">
              <a:lnSpc>
                <a:spcPts val="4457"/>
              </a:lnSpc>
            </a:pPr>
            <a:r>
              <a:rPr lang="en-US" sz="3184">
                <a:solidFill>
                  <a:srgbClr val="000000"/>
                </a:solidFill>
                <a:latin typeface="Poppins"/>
                <a:ea typeface="Poppins"/>
                <a:cs typeface="Poppins"/>
                <a:sym typeface="Poppins"/>
              </a:rPr>
              <a:t>Không có giá trị thiếu (NaN)</a:t>
            </a:r>
          </a:p>
          <a:p>
            <a:pPr algn="l">
              <a:lnSpc>
                <a:spcPts val="4457"/>
              </a:lnSpc>
            </a:pPr>
            <a:r>
              <a:rPr lang="en-US" sz="3184">
                <a:solidFill>
                  <a:srgbClr val="000000"/>
                </a:solidFill>
                <a:latin typeface="Poppins"/>
                <a:ea typeface="Poppins"/>
                <a:cs typeface="Poppins"/>
                <a:sym typeface="Poppins"/>
              </a:rPr>
              <a:t>Nguồn dữ liệu: Synthetic dataset mô phỏng hành vi và thể trạng con người.</a:t>
            </a:r>
          </a:p>
          <a:p>
            <a:pPr algn="l">
              <a:lnSpc>
                <a:spcPts val="4457"/>
              </a:lnSpc>
              <a:spcBef>
                <a:spcPct val="0"/>
              </a:spcBef>
            </a:pPr>
          </a:p>
        </p:txBody>
      </p:sp>
      <p:sp>
        <p:nvSpPr>
          <p:cNvPr name="Freeform 8" id="8"/>
          <p:cNvSpPr/>
          <p:nvPr/>
        </p:nvSpPr>
        <p:spPr>
          <a:xfrm flipH="false" flipV="false" rot="0">
            <a:off x="504525" y="5972615"/>
            <a:ext cx="11276997" cy="4120289"/>
          </a:xfrm>
          <a:custGeom>
            <a:avLst/>
            <a:gdLst/>
            <a:ahLst/>
            <a:cxnLst/>
            <a:rect r="r" b="b" t="t" l="l"/>
            <a:pathLst>
              <a:path h="4120289" w="11276997">
                <a:moveTo>
                  <a:pt x="0" y="0"/>
                </a:moveTo>
                <a:lnTo>
                  <a:pt x="11276997" y="0"/>
                </a:lnTo>
                <a:lnTo>
                  <a:pt x="11276997" y="4120290"/>
                </a:lnTo>
                <a:lnTo>
                  <a:pt x="0" y="4120290"/>
                </a:lnTo>
                <a:lnTo>
                  <a:pt x="0" y="0"/>
                </a:lnTo>
                <a:close/>
              </a:path>
            </a:pathLst>
          </a:custGeom>
          <a:blipFill>
            <a:blip r:embed="rId5"/>
            <a:stretch>
              <a:fillRect l="0" t="0" r="-215" b="-34741"/>
            </a:stretch>
          </a:blipFill>
        </p:spPr>
      </p:sp>
      <p:sp>
        <p:nvSpPr>
          <p:cNvPr name="TextBox 9" id="9"/>
          <p:cNvSpPr txBox="true"/>
          <p:nvPr/>
        </p:nvSpPr>
        <p:spPr>
          <a:xfrm rot="0">
            <a:off x="1994415" y="165124"/>
            <a:ext cx="9272730" cy="1169066"/>
          </a:xfrm>
          <a:prstGeom prst="rect">
            <a:avLst/>
          </a:prstGeom>
        </p:spPr>
        <p:txBody>
          <a:bodyPr anchor="t" rtlCol="false" tIns="0" lIns="0" bIns="0" rIns="0">
            <a:spAutoFit/>
          </a:bodyPr>
          <a:lstStyle/>
          <a:p>
            <a:pPr algn="l">
              <a:lnSpc>
                <a:spcPts val="9006"/>
              </a:lnSpc>
            </a:pPr>
            <a:r>
              <a:rPr lang="en-US" sz="8113">
                <a:solidFill>
                  <a:srgbClr val="FFFFFF"/>
                </a:solidFill>
                <a:latin typeface="Anton"/>
                <a:ea typeface="Anton"/>
                <a:cs typeface="Anton"/>
                <a:sym typeface="Anton"/>
              </a:rPr>
              <a:t>2.GIỚI THIỆU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6636" y="0"/>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45826" y="196203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06841" y="-102471"/>
            <a:ext cx="1106229" cy="1436660"/>
          </a:xfrm>
          <a:prstGeom prst="rect">
            <a:avLst/>
          </a:prstGeom>
        </p:spPr>
      </p:pic>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94415" y="165124"/>
            <a:ext cx="9272730" cy="1169066"/>
          </a:xfrm>
          <a:prstGeom prst="rect">
            <a:avLst/>
          </a:prstGeom>
        </p:spPr>
        <p:txBody>
          <a:bodyPr anchor="t" rtlCol="false" tIns="0" lIns="0" bIns="0" rIns="0">
            <a:spAutoFit/>
          </a:bodyPr>
          <a:lstStyle/>
          <a:p>
            <a:pPr algn="l">
              <a:lnSpc>
                <a:spcPts val="9006"/>
              </a:lnSpc>
            </a:pPr>
            <a:r>
              <a:rPr lang="en-US" sz="8113">
                <a:solidFill>
                  <a:srgbClr val="FFFFFF"/>
                </a:solidFill>
                <a:latin typeface="Anton"/>
                <a:ea typeface="Anton"/>
                <a:cs typeface="Anton"/>
                <a:sym typeface="Anton"/>
              </a:rPr>
              <a:t>2.GIỚI THIỆU DATASET</a:t>
            </a:r>
          </a:p>
        </p:txBody>
      </p:sp>
      <p:sp>
        <p:nvSpPr>
          <p:cNvPr name="TextBox 9" id="9"/>
          <p:cNvSpPr txBox="true"/>
          <p:nvPr/>
        </p:nvSpPr>
        <p:spPr>
          <a:xfrm rot="0">
            <a:off x="285112" y="1517591"/>
            <a:ext cx="16754775" cy="7671424"/>
          </a:xfrm>
          <a:prstGeom prst="rect">
            <a:avLst/>
          </a:prstGeom>
        </p:spPr>
        <p:txBody>
          <a:bodyPr anchor="t" rtlCol="false" tIns="0" lIns="0" bIns="0" rIns="0">
            <a:spAutoFit/>
          </a:bodyPr>
          <a:lstStyle/>
          <a:p>
            <a:pPr algn="l" marL="775059" indent="-387529" lvl="1">
              <a:lnSpc>
                <a:spcPts val="5025"/>
              </a:lnSpc>
              <a:buFont typeface="Arial"/>
              <a:buChar char="•"/>
            </a:pPr>
            <a:r>
              <a:rPr lang="en-US" sz="3589">
                <a:solidFill>
                  <a:srgbClr val="000000"/>
                </a:solidFill>
                <a:latin typeface="Poppins"/>
                <a:ea typeface="Poppins"/>
                <a:cs typeface="Poppins"/>
                <a:sym typeface="Poppins"/>
              </a:rPr>
              <a:t>Loại bài toán: Phân loại đa lớp (Multi-class Classification).</a:t>
            </a:r>
          </a:p>
          <a:p>
            <a:pPr algn="l" marL="775059" indent="-387529" lvl="1">
              <a:lnSpc>
                <a:spcPts val="5025"/>
              </a:lnSpc>
              <a:buFont typeface="Arial"/>
              <a:buChar char="•"/>
            </a:pPr>
            <a:r>
              <a:rPr lang="en-US" sz="3589">
                <a:solidFill>
                  <a:srgbClr val="000000"/>
                </a:solidFill>
                <a:latin typeface="Poppins"/>
                <a:ea typeface="Poppins"/>
                <a:cs typeface="Poppins"/>
                <a:sym typeface="Poppins"/>
              </a:rPr>
              <a:t>Đầu vào (Input): Các đặc trưng về tuổi, cân nặng, chiều cao, ăn uống, vận động, thói quen.</a:t>
            </a:r>
          </a:p>
          <a:p>
            <a:pPr algn="l" marL="775059" indent="-387529" lvl="1">
              <a:lnSpc>
                <a:spcPts val="5025"/>
              </a:lnSpc>
              <a:buFont typeface="Arial"/>
              <a:buChar char="•"/>
            </a:pPr>
            <a:r>
              <a:rPr lang="en-US" sz="3589">
                <a:solidFill>
                  <a:srgbClr val="000000"/>
                </a:solidFill>
                <a:latin typeface="Poppins"/>
                <a:ea typeface="Poppins"/>
                <a:cs typeface="Poppins"/>
                <a:sym typeface="Poppins"/>
              </a:rPr>
              <a:t>Đầu ra (Output): NObeyesdad – gồm 7 mức độ béo phì:</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Insufficient Weight</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Normal Weight</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Overweight Level I</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Overweight Level II</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Obesity Type I</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Obesity Type II</a:t>
            </a:r>
          </a:p>
          <a:p>
            <a:pPr algn="l" marL="775059" indent="-387529" lvl="1">
              <a:lnSpc>
                <a:spcPts val="5025"/>
              </a:lnSpc>
              <a:buAutoNum type="arabicPeriod" startAt="1"/>
            </a:pPr>
            <a:r>
              <a:rPr lang="en-US" sz="3589">
                <a:solidFill>
                  <a:srgbClr val="000000"/>
                </a:solidFill>
                <a:latin typeface="Poppins"/>
                <a:ea typeface="Poppins"/>
                <a:cs typeface="Poppins"/>
                <a:sym typeface="Poppins"/>
              </a:rPr>
              <a:t>Obesity Type III</a:t>
            </a:r>
          </a:p>
          <a:p>
            <a:pPr algn="l">
              <a:lnSpc>
                <a:spcPts val="502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6636" y="0"/>
            <a:ext cx="22247141" cy="864580"/>
            <a:chOff x="0" y="0"/>
            <a:chExt cx="5302669" cy="206075"/>
          </a:xfrm>
        </p:grpSpPr>
        <p:sp>
          <p:nvSpPr>
            <p:cNvPr name="Freeform 3" id="3"/>
            <p:cNvSpPr/>
            <p:nvPr/>
          </p:nvSpPr>
          <p:spPr>
            <a:xfrm flipH="false" flipV="false" rot="0">
              <a:off x="0" y="0"/>
              <a:ext cx="5302669" cy="206075"/>
            </a:xfrm>
            <a:custGeom>
              <a:avLst/>
              <a:gdLst/>
              <a:ahLst/>
              <a:cxnLst/>
              <a:rect r="r" b="b" t="t" l="l"/>
              <a:pathLst>
                <a:path h="206075" w="5302669">
                  <a:moveTo>
                    <a:pt x="0" y="0"/>
                  </a:moveTo>
                  <a:lnTo>
                    <a:pt x="5302669" y="0"/>
                  </a:lnTo>
                  <a:lnTo>
                    <a:pt x="5302669" y="206075"/>
                  </a:lnTo>
                  <a:lnTo>
                    <a:pt x="0" y="206075"/>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2441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45826" y="196203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06841" y="-102471"/>
            <a:ext cx="744629" cy="967051"/>
          </a:xfrm>
          <a:prstGeom prst="rect">
            <a:avLst/>
          </a:prstGeom>
        </p:spPr>
      </p:pic>
      <p:sp>
        <p:nvSpPr>
          <p:cNvPr name="TextBox 7" id="7"/>
          <p:cNvSpPr txBox="true"/>
          <p:nvPr/>
        </p:nvSpPr>
        <p:spPr>
          <a:xfrm rot="0">
            <a:off x="1509177" y="202220"/>
            <a:ext cx="9272730" cy="662361"/>
          </a:xfrm>
          <a:prstGeom prst="rect">
            <a:avLst/>
          </a:prstGeom>
        </p:spPr>
        <p:txBody>
          <a:bodyPr anchor="t" rtlCol="false" tIns="0" lIns="0" bIns="0" rIns="0">
            <a:spAutoFit/>
          </a:bodyPr>
          <a:lstStyle/>
          <a:p>
            <a:pPr algn="l">
              <a:lnSpc>
                <a:spcPts val="5121"/>
              </a:lnSpc>
            </a:pPr>
            <a:r>
              <a:rPr lang="en-US" sz="4614">
                <a:solidFill>
                  <a:srgbClr val="FFFFFF"/>
                </a:solidFill>
                <a:latin typeface="Anton"/>
                <a:ea typeface="Anton"/>
                <a:cs typeface="Anton"/>
                <a:sym typeface="Anton"/>
              </a:rPr>
              <a:t>2.GIỚI THIỆU DATASET</a:t>
            </a:r>
          </a:p>
        </p:txBody>
      </p:sp>
      <p:sp>
        <p:nvSpPr>
          <p:cNvPr name="TextBox 8" id="8"/>
          <p:cNvSpPr txBox="true"/>
          <p:nvPr/>
        </p:nvSpPr>
        <p:spPr>
          <a:xfrm rot="0">
            <a:off x="325198" y="797905"/>
            <a:ext cx="8458984" cy="12180022"/>
          </a:xfrm>
          <a:prstGeom prst="rect">
            <a:avLst/>
          </a:prstGeom>
        </p:spPr>
        <p:txBody>
          <a:bodyPr anchor="t" rtlCol="false" tIns="0" lIns="0" bIns="0" rIns="0">
            <a:spAutoFit/>
          </a:bodyPr>
          <a:lstStyle/>
          <a:p>
            <a:pPr algn="l">
              <a:lnSpc>
                <a:spcPts val="3639"/>
              </a:lnSpc>
            </a:pPr>
            <a:r>
              <a:rPr lang="en-US" sz="2599">
                <a:solidFill>
                  <a:srgbClr val="000000"/>
                </a:solidFill>
                <a:latin typeface="Poppins"/>
                <a:ea typeface="Poppins"/>
                <a:cs typeface="Poppins"/>
                <a:sym typeface="Poppins"/>
              </a:rPr>
              <a:t>Các đặc trưng chính:</a:t>
            </a:r>
          </a:p>
          <a:p>
            <a:pPr algn="l">
              <a:lnSpc>
                <a:spcPts val="3079"/>
              </a:lnSpc>
            </a:pPr>
          </a:p>
          <a:p>
            <a:pPr algn="l" marL="474979" indent="-237490" lvl="1">
              <a:lnSpc>
                <a:spcPts val="3079"/>
              </a:lnSpc>
              <a:buFont typeface="Arial"/>
              <a:buChar char="•"/>
            </a:pPr>
            <a:r>
              <a:rPr lang="en-US" sz="2199">
                <a:solidFill>
                  <a:srgbClr val="000000"/>
                </a:solidFill>
                <a:latin typeface="Poppins"/>
                <a:ea typeface="Poppins"/>
                <a:cs typeface="Poppins"/>
                <a:sym typeface="Poppins"/>
              </a:rPr>
              <a:t>Thông tin nhân khẩu học:</a:t>
            </a:r>
          </a:p>
          <a:p>
            <a:pPr algn="l">
              <a:lnSpc>
                <a:spcPts val="3079"/>
              </a:lnSpc>
            </a:pPr>
          </a:p>
          <a:p>
            <a:pPr algn="l">
              <a:lnSpc>
                <a:spcPts val="3079"/>
              </a:lnSpc>
            </a:pPr>
            <a:r>
              <a:rPr lang="en-US" sz="2199">
                <a:solidFill>
                  <a:srgbClr val="000000"/>
                </a:solidFill>
                <a:latin typeface="Poppins"/>
                <a:ea typeface="Poppins"/>
                <a:cs typeface="Poppins"/>
                <a:sym typeface="Poppins"/>
              </a:rPr>
              <a:t>-Age: Tuổi</a:t>
            </a:r>
          </a:p>
          <a:p>
            <a:pPr algn="l">
              <a:lnSpc>
                <a:spcPts val="3079"/>
              </a:lnSpc>
            </a:pPr>
          </a:p>
          <a:p>
            <a:pPr algn="l">
              <a:lnSpc>
                <a:spcPts val="3079"/>
              </a:lnSpc>
            </a:pPr>
            <a:r>
              <a:rPr lang="en-US" sz="2199">
                <a:solidFill>
                  <a:srgbClr val="000000"/>
                </a:solidFill>
                <a:latin typeface="Poppins"/>
                <a:ea typeface="Poppins"/>
                <a:cs typeface="Poppins"/>
                <a:sym typeface="Poppins"/>
              </a:rPr>
              <a:t>-Gender: Giới tính</a:t>
            </a:r>
          </a:p>
          <a:p>
            <a:pPr algn="l">
              <a:lnSpc>
                <a:spcPts val="3079"/>
              </a:lnSpc>
            </a:pPr>
          </a:p>
          <a:p>
            <a:pPr algn="l">
              <a:lnSpc>
                <a:spcPts val="3079"/>
              </a:lnSpc>
            </a:pPr>
            <a:r>
              <a:rPr lang="en-US" sz="2199">
                <a:solidFill>
                  <a:srgbClr val="000000"/>
                </a:solidFill>
                <a:latin typeface="Poppins"/>
                <a:ea typeface="Poppins"/>
                <a:cs typeface="Poppins"/>
                <a:sym typeface="Poppins"/>
              </a:rPr>
              <a:t>-Height: Chiều cao của người tham gia (tính bằng mét)</a:t>
            </a:r>
          </a:p>
          <a:p>
            <a:pPr algn="l">
              <a:lnSpc>
                <a:spcPts val="3079"/>
              </a:lnSpc>
            </a:pPr>
          </a:p>
          <a:p>
            <a:pPr algn="l">
              <a:lnSpc>
                <a:spcPts val="3079"/>
              </a:lnSpc>
            </a:pPr>
            <a:r>
              <a:rPr lang="en-US" sz="2199">
                <a:solidFill>
                  <a:srgbClr val="000000"/>
                </a:solidFill>
                <a:latin typeface="Poppins"/>
                <a:ea typeface="Poppins"/>
                <a:cs typeface="Poppins"/>
                <a:sym typeface="Poppins"/>
              </a:rPr>
              <a:t>-Weight: Cân nặng của người tham gia(tính bằng kg)</a:t>
            </a:r>
          </a:p>
          <a:p>
            <a:pPr algn="l">
              <a:lnSpc>
                <a:spcPts val="3079"/>
              </a:lnSpc>
            </a:pPr>
          </a:p>
          <a:p>
            <a:pPr algn="l" marL="474979" indent="-237490" lvl="1">
              <a:lnSpc>
                <a:spcPts val="3079"/>
              </a:lnSpc>
              <a:buFont typeface="Arial"/>
              <a:buChar char="•"/>
            </a:pPr>
            <a:r>
              <a:rPr lang="en-US" sz="2199">
                <a:solidFill>
                  <a:srgbClr val="000000"/>
                </a:solidFill>
                <a:latin typeface="Poppins"/>
                <a:ea typeface="Poppins"/>
                <a:cs typeface="Poppins"/>
                <a:sym typeface="Poppins"/>
              </a:rPr>
              <a:t>Nhóm các biến về thói quen ăn uống</a:t>
            </a:r>
          </a:p>
          <a:p>
            <a:pPr algn="l">
              <a:lnSpc>
                <a:spcPts val="3079"/>
              </a:lnSpc>
            </a:pPr>
          </a:p>
          <a:p>
            <a:pPr algn="l">
              <a:lnSpc>
                <a:spcPts val="3079"/>
              </a:lnSpc>
            </a:pPr>
            <a:r>
              <a:rPr lang="en-US" sz="2199">
                <a:solidFill>
                  <a:srgbClr val="000000"/>
                </a:solidFill>
                <a:latin typeface="Poppins"/>
                <a:ea typeface="Poppins"/>
                <a:cs typeface="Poppins"/>
                <a:sym typeface="Poppins"/>
              </a:rPr>
              <a:t>-FAVC: Thường xuyên ăn thực phẩm nhiều calo(yes-no)</a:t>
            </a:r>
          </a:p>
          <a:p>
            <a:pPr algn="l">
              <a:lnSpc>
                <a:spcPts val="3079"/>
              </a:lnSpc>
            </a:pPr>
          </a:p>
          <a:p>
            <a:pPr algn="l">
              <a:lnSpc>
                <a:spcPts val="3079"/>
              </a:lnSpc>
            </a:pPr>
            <a:r>
              <a:rPr lang="en-US" sz="2199">
                <a:solidFill>
                  <a:srgbClr val="000000"/>
                </a:solidFill>
                <a:latin typeface="Poppins"/>
                <a:ea typeface="Poppins"/>
                <a:cs typeface="Poppins"/>
                <a:sym typeface="Poppins"/>
              </a:rPr>
              <a:t>-FCVC: Mức độ tiêu thụ rau củ(1=ít, 2=trung bình, 3=nhiều)</a:t>
            </a:r>
          </a:p>
          <a:p>
            <a:pPr algn="l">
              <a:lnSpc>
                <a:spcPts val="3079"/>
              </a:lnSpc>
            </a:pPr>
          </a:p>
          <a:p>
            <a:pPr algn="l">
              <a:lnSpc>
                <a:spcPts val="3079"/>
              </a:lnSpc>
            </a:pPr>
            <a:r>
              <a:rPr lang="en-US" sz="2199">
                <a:solidFill>
                  <a:srgbClr val="000000"/>
                </a:solidFill>
                <a:latin typeface="Poppins"/>
                <a:ea typeface="Poppins"/>
                <a:cs typeface="Poppins"/>
                <a:sym typeface="Poppins"/>
              </a:rPr>
              <a:t>-CAEC: Tuần suất ăn vặt giữa các bữa(không, Thỉnh thoảng, Thường xuyên, Luôn luôn)</a:t>
            </a:r>
          </a:p>
          <a:p>
            <a:pPr algn="l">
              <a:lnSpc>
                <a:spcPts val="3079"/>
              </a:lnSpc>
            </a:pPr>
          </a:p>
          <a:p>
            <a:pPr algn="l">
              <a:lnSpc>
                <a:spcPts val="3079"/>
              </a:lnSpc>
            </a:pPr>
            <a:r>
              <a:rPr lang="en-US" sz="2199">
                <a:solidFill>
                  <a:srgbClr val="000000"/>
                </a:solidFill>
                <a:latin typeface="Poppins"/>
                <a:ea typeface="Poppins"/>
                <a:cs typeface="Poppins"/>
                <a:sym typeface="Poppins"/>
              </a:rPr>
              <a:t>-CH2O (Lượng nước tiêu thụ hàng ngày): Thang 1-3 lít</a:t>
            </a:r>
          </a:p>
          <a:p>
            <a:pPr algn="l">
              <a:lnSpc>
                <a:spcPts val="3079"/>
              </a:lnSpc>
            </a:pPr>
          </a:p>
          <a:p>
            <a:pPr algn="l">
              <a:lnSpc>
                <a:spcPts val="3079"/>
              </a:lnSpc>
            </a:pPr>
            <a:r>
              <a:rPr lang="en-US" sz="2199">
                <a:solidFill>
                  <a:srgbClr val="000000"/>
                </a:solidFill>
                <a:latin typeface="Poppins"/>
                <a:ea typeface="Poppins"/>
                <a:cs typeface="Poppins"/>
                <a:sym typeface="Poppins"/>
              </a:rPr>
              <a:t>-NCP (Số bữa chính trong ngày): 1-4 bữa</a:t>
            </a:r>
          </a:p>
          <a:p>
            <a:pPr algn="l">
              <a:lnSpc>
                <a:spcPts val="3079"/>
              </a:lnSpc>
            </a:pPr>
          </a:p>
          <a:p>
            <a:pPr algn="l">
              <a:lnSpc>
                <a:spcPts val="3079"/>
              </a:lnSpc>
            </a:pPr>
          </a:p>
          <a:p>
            <a:pPr algn="l">
              <a:lnSpc>
                <a:spcPts val="3079"/>
              </a:lnSpc>
            </a:pPr>
          </a:p>
          <a:p>
            <a:pPr algn="l">
              <a:lnSpc>
                <a:spcPts val="3079"/>
              </a:lnSpc>
            </a:pPr>
          </a:p>
          <a:p>
            <a:pPr algn="l">
              <a:lnSpc>
                <a:spcPts val="3079"/>
              </a:lnSpc>
            </a:pPr>
          </a:p>
          <a:p>
            <a:pPr algn="l">
              <a:lnSpc>
                <a:spcPts val="3079"/>
              </a:lnSpc>
            </a:pPr>
          </a:p>
          <a:p>
            <a:pPr algn="l">
              <a:lnSpc>
                <a:spcPts val="3079"/>
              </a:lnSpc>
            </a:pPr>
          </a:p>
        </p:txBody>
      </p:sp>
      <p:sp>
        <p:nvSpPr>
          <p:cNvPr name="TextBox 9" id="9"/>
          <p:cNvSpPr txBox="true"/>
          <p:nvPr/>
        </p:nvSpPr>
        <p:spPr>
          <a:xfrm rot="0">
            <a:off x="9144000" y="971550"/>
            <a:ext cx="9833787" cy="959939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Poppins"/>
                <a:ea typeface="Poppins"/>
                <a:cs typeface="Poppins"/>
                <a:sym typeface="Poppins"/>
              </a:rPr>
              <a:t>Tình trạng thể chất và lối sống</a:t>
            </a:r>
          </a:p>
          <a:p>
            <a:pPr algn="l">
              <a:lnSpc>
                <a:spcPts val="3220"/>
              </a:lnSpc>
            </a:pPr>
          </a:p>
          <a:p>
            <a:pPr algn="l">
              <a:lnSpc>
                <a:spcPts val="3220"/>
              </a:lnSpc>
            </a:pPr>
            <a:r>
              <a:rPr lang="en-US" sz="2300">
                <a:solidFill>
                  <a:srgbClr val="000000"/>
                </a:solidFill>
                <a:latin typeface="Poppins"/>
                <a:ea typeface="Poppins"/>
                <a:cs typeface="Poppins"/>
                <a:sym typeface="Poppins"/>
              </a:rPr>
              <a:t>-SCC (</a:t>
            </a:r>
            <a:r>
              <a:rPr lang="en-US" sz="2300">
                <a:solidFill>
                  <a:srgbClr val="000000"/>
                </a:solidFill>
                <a:latin typeface="Poppins"/>
                <a:ea typeface="Poppins"/>
                <a:cs typeface="Poppins"/>
                <a:sym typeface="Poppins"/>
              </a:rPr>
              <a:t>Theo dõi lượng calo tiêu thụ): có/không</a:t>
            </a:r>
          </a:p>
          <a:p>
            <a:pPr algn="l">
              <a:lnSpc>
                <a:spcPts val="3220"/>
              </a:lnSpc>
            </a:pPr>
          </a:p>
          <a:p>
            <a:pPr algn="l">
              <a:lnSpc>
                <a:spcPts val="3220"/>
              </a:lnSpc>
            </a:pPr>
            <a:r>
              <a:rPr lang="en-US" sz="2300">
                <a:solidFill>
                  <a:srgbClr val="000000"/>
                </a:solidFill>
                <a:latin typeface="Poppins"/>
                <a:ea typeface="Poppins"/>
                <a:cs typeface="Poppins"/>
                <a:sym typeface="Poppins"/>
              </a:rPr>
              <a:t>-FAF (Tần suất hoạt động thể chất): Thang 0-3 (lần mỗi tuần)</a:t>
            </a:r>
          </a:p>
          <a:p>
            <a:pPr algn="l">
              <a:lnSpc>
                <a:spcPts val="3220"/>
              </a:lnSpc>
            </a:pPr>
          </a:p>
          <a:p>
            <a:pPr algn="l">
              <a:lnSpc>
                <a:spcPts val="3220"/>
              </a:lnSpc>
            </a:pPr>
            <a:r>
              <a:rPr lang="en-US" sz="2300">
                <a:solidFill>
                  <a:srgbClr val="000000"/>
                </a:solidFill>
                <a:latin typeface="Poppins"/>
                <a:ea typeface="Poppins"/>
                <a:cs typeface="Poppins"/>
                <a:sym typeface="Poppins"/>
              </a:rPr>
              <a:t>-TUE (Thời gian sử dụng t</a:t>
            </a:r>
            <a:r>
              <a:rPr lang="en-US" sz="2300">
                <a:solidFill>
                  <a:srgbClr val="000000"/>
                </a:solidFill>
                <a:latin typeface="Poppins"/>
                <a:ea typeface="Poppins"/>
                <a:cs typeface="Poppins"/>
                <a:sym typeface="Poppins"/>
              </a:rPr>
              <a:t>hiết bị công nghệ)</a:t>
            </a:r>
            <a:r>
              <a:rPr lang="en-US" sz="2300">
                <a:solidFill>
                  <a:srgbClr val="000000"/>
                </a:solidFill>
                <a:latin typeface="Poppins"/>
                <a:ea typeface="Poppins"/>
                <a:cs typeface="Poppins"/>
                <a:sym typeface="Poppins"/>
              </a:rPr>
              <a:t>: Thang 0-2 giờ mỗi ngày</a:t>
            </a:r>
          </a:p>
          <a:p>
            <a:pPr algn="l">
              <a:lnSpc>
                <a:spcPts val="3220"/>
              </a:lnSpc>
            </a:pPr>
          </a:p>
          <a:p>
            <a:pPr algn="l">
              <a:lnSpc>
                <a:spcPts val="3220"/>
              </a:lnSpc>
            </a:pPr>
            <a:r>
              <a:rPr lang="en-US" sz="2300">
                <a:solidFill>
                  <a:srgbClr val="000000"/>
                </a:solidFill>
                <a:latin typeface="Poppins"/>
                <a:ea typeface="Poppins"/>
                <a:cs typeface="Poppins"/>
                <a:sym typeface="Poppins"/>
              </a:rPr>
              <a:t>-CALC (Tiêu thụ rượu): không, Thỉnh thoảng, Thường xuyên, Luôn luôn</a:t>
            </a:r>
          </a:p>
          <a:p>
            <a:pPr algn="l">
              <a:lnSpc>
                <a:spcPts val="3220"/>
              </a:lnSpc>
            </a:pPr>
          </a:p>
          <a:p>
            <a:pPr algn="l" marL="496571" indent="-248285" lvl="1">
              <a:lnSpc>
                <a:spcPts val="3220"/>
              </a:lnSpc>
              <a:buFont typeface="Arial"/>
              <a:buChar char="•"/>
            </a:pPr>
            <a:r>
              <a:rPr lang="en-US" sz="2300">
                <a:solidFill>
                  <a:srgbClr val="000000"/>
                </a:solidFill>
                <a:latin typeface="Poppins"/>
                <a:ea typeface="Poppins"/>
                <a:cs typeface="Poppins"/>
                <a:sym typeface="Poppins"/>
              </a:rPr>
              <a:t>Thói quen</a:t>
            </a:r>
          </a:p>
          <a:p>
            <a:pPr algn="l">
              <a:lnSpc>
                <a:spcPts val="3220"/>
              </a:lnSpc>
            </a:pPr>
          </a:p>
          <a:p>
            <a:pPr algn="l">
              <a:lnSpc>
                <a:spcPts val="3220"/>
              </a:lnSpc>
            </a:pPr>
            <a:r>
              <a:rPr lang="en-US" sz="2300">
                <a:solidFill>
                  <a:srgbClr val="000000"/>
                </a:solidFill>
                <a:latin typeface="Poppins"/>
                <a:ea typeface="Poppins"/>
                <a:cs typeface="Poppins"/>
                <a:sym typeface="Poppins"/>
              </a:rPr>
              <a:t>-SMOKE: Thói quen hút thuốc (có/không)</a:t>
            </a:r>
          </a:p>
          <a:p>
            <a:pPr algn="l">
              <a:lnSpc>
                <a:spcPts val="3220"/>
              </a:lnSpc>
            </a:pPr>
          </a:p>
          <a:p>
            <a:pPr algn="l">
              <a:lnSpc>
                <a:spcPts val="3220"/>
              </a:lnSpc>
            </a:pPr>
            <a:r>
              <a:rPr lang="en-US" sz="2300">
                <a:solidFill>
                  <a:srgbClr val="000000"/>
                </a:solidFill>
                <a:latin typeface="Poppins"/>
                <a:ea typeface="Poppins"/>
                <a:cs typeface="Poppins"/>
                <a:sym typeface="Poppins"/>
              </a:rPr>
              <a:t>-MTRANS (Phương tiện di chuyển sử dụng): Giao thông công cộng, Ô tô, Đi bộ, Xe máy, Xe đạp</a:t>
            </a:r>
          </a:p>
          <a:p>
            <a:pPr algn="l">
              <a:lnSpc>
                <a:spcPts val="3220"/>
              </a:lnSpc>
            </a:pPr>
          </a:p>
          <a:p>
            <a:pPr algn="l" marL="496571" indent="-248285" lvl="1">
              <a:lnSpc>
                <a:spcPts val="3220"/>
              </a:lnSpc>
              <a:buFont typeface="Arial"/>
              <a:buChar char="•"/>
            </a:pPr>
            <a:r>
              <a:rPr lang="en-US" sz="2300">
                <a:solidFill>
                  <a:srgbClr val="000000"/>
                </a:solidFill>
                <a:latin typeface="Poppins"/>
                <a:ea typeface="Poppins"/>
                <a:cs typeface="Poppins"/>
                <a:sym typeface="Poppins"/>
              </a:rPr>
              <a:t>Tiền sử gia đình</a:t>
            </a:r>
          </a:p>
          <a:p>
            <a:pPr algn="l">
              <a:lnSpc>
                <a:spcPts val="3220"/>
              </a:lnSpc>
            </a:pPr>
          </a:p>
          <a:p>
            <a:pPr algn="l">
              <a:lnSpc>
                <a:spcPts val="3220"/>
              </a:lnSpc>
            </a:pPr>
            <a:r>
              <a:rPr lang="en-US" sz="2300">
                <a:solidFill>
                  <a:srgbClr val="000000"/>
                </a:solidFill>
                <a:latin typeface="Poppins"/>
                <a:ea typeface="Poppins"/>
                <a:cs typeface="Poppins"/>
                <a:sym typeface="Poppins"/>
              </a:rPr>
              <a:t>-family_history_with_overweight: Tiền sử gia đình về thừa cân (có/không)</a:t>
            </a:r>
          </a:p>
          <a:p>
            <a:pPr algn="l">
              <a:lnSpc>
                <a:spcPts val="32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6705" y="1757267"/>
            <a:ext cx="16036820" cy="7102755"/>
          </a:xfrm>
          <a:prstGeom prst="rect">
            <a:avLst/>
          </a:prstGeom>
        </p:spPr>
        <p:txBody>
          <a:bodyPr anchor="t" rtlCol="false" tIns="0" lIns="0" bIns="0" rIns="0">
            <a:spAutoFit/>
          </a:bodyPr>
          <a:lstStyle/>
          <a:p>
            <a:pPr algn="just" marL="755647" indent="-377824" lvl="1">
              <a:lnSpc>
                <a:spcPts val="7069"/>
              </a:lnSpc>
              <a:buAutoNum type="arabicPeriod" startAt="1"/>
            </a:pPr>
            <a:r>
              <a:rPr lang="en-US" sz="3499" spc="202">
                <a:solidFill>
                  <a:srgbClr val="000000"/>
                </a:solidFill>
                <a:latin typeface="Poppins"/>
                <a:ea typeface="Poppins"/>
                <a:cs typeface="Poppins"/>
                <a:sym typeface="Poppins"/>
              </a:rPr>
              <a:t>Mã hóa nhãn (LabelEncoder):</a:t>
            </a:r>
          </a:p>
          <a:p>
            <a:pPr algn="just">
              <a:lnSpc>
                <a:spcPts val="7069"/>
              </a:lnSpc>
            </a:pPr>
            <a:r>
              <a:rPr lang="en-US" sz="3499" spc="202">
                <a:solidFill>
                  <a:srgbClr val="000000"/>
                </a:solidFill>
                <a:latin typeface="Poppins"/>
                <a:ea typeface="Poppins"/>
                <a:cs typeface="Poppins"/>
                <a:sym typeface="Poppins"/>
              </a:rPr>
              <a:t>Target NObeyesdad và các cột nhị phân.</a:t>
            </a:r>
          </a:p>
          <a:p>
            <a:pPr algn="just">
              <a:lnSpc>
                <a:spcPts val="7069"/>
              </a:lnSpc>
            </a:pPr>
            <a:r>
              <a:rPr lang="en-US" sz="3499" spc="202">
                <a:solidFill>
                  <a:srgbClr val="000000"/>
                </a:solidFill>
                <a:latin typeface="Poppins"/>
                <a:ea typeface="Poppins"/>
                <a:cs typeface="Poppins"/>
                <a:sym typeface="Poppins"/>
              </a:rPr>
              <a:t>  2.</a:t>
            </a:r>
            <a:r>
              <a:rPr lang="en-US" sz="3499" spc="202">
                <a:solidFill>
                  <a:srgbClr val="000000"/>
                </a:solidFill>
                <a:latin typeface="Poppins"/>
                <a:ea typeface="Poppins"/>
                <a:cs typeface="Poppins"/>
                <a:sym typeface="Poppins"/>
              </a:rPr>
              <a:t>One-hot encoding:</a:t>
            </a:r>
          </a:p>
          <a:p>
            <a:pPr algn="just">
              <a:lnSpc>
                <a:spcPts val="7069"/>
              </a:lnSpc>
            </a:pPr>
            <a:r>
              <a:rPr lang="en-US" sz="3499" spc="202">
                <a:solidFill>
                  <a:srgbClr val="000000"/>
                </a:solidFill>
                <a:latin typeface="Poppins"/>
                <a:ea typeface="Poppins"/>
                <a:cs typeface="Poppins"/>
                <a:sym typeface="Poppins"/>
              </a:rPr>
              <a:t>Các cột có nhiều giá trị như CAEC, CALC, MTRANS.</a:t>
            </a:r>
          </a:p>
          <a:p>
            <a:pPr algn="just" marL="755647" indent="-377824" lvl="1">
              <a:lnSpc>
                <a:spcPts val="7069"/>
              </a:lnSpc>
              <a:buAutoNum type="arabicPeriod" startAt="1"/>
            </a:pPr>
            <a:r>
              <a:rPr lang="en-US" sz="3499" spc="202">
                <a:solidFill>
                  <a:srgbClr val="000000"/>
                </a:solidFill>
                <a:latin typeface="Poppins"/>
                <a:ea typeface="Poppins"/>
                <a:cs typeface="Poppins"/>
                <a:sym typeface="Poppins"/>
              </a:rPr>
              <a:t>Chuẩn hóa (StandardScaler):</a:t>
            </a:r>
          </a:p>
          <a:p>
            <a:pPr algn="just">
              <a:lnSpc>
                <a:spcPts val="7069"/>
              </a:lnSpc>
            </a:pPr>
            <a:r>
              <a:rPr lang="en-US" sz="3499" spc="202">
                <a:solidFill>
                  <a:srgbClr val="000000"/>
                </a:solidFill>
                <a:latin typeface="Poppins"/>
                <a:ea typeface="Poppins"/>
                <a:cs typeface="Poppins"/>
                <a:sym typeface="Poppins"/>
              </a:rPr>
              <a:t>Áp dụng cho các biến số học khi dùng Logistic Regression.</a:t>
            </a:r>
          </a:p>
          <a:p>
            <a:pPr algn="just">
              <a:lnSpc>
                <a:spcPts val="7069"/>
              </a:lnSpc>
            </a:pPr>
            <a:r>
              <a:rPr lang="en-US" sz="3499" spc="202">
                <a:solidFill>
                  <a:srgbClr val="000000"/>
                </a:solidFill>
                <a:latin typeface="Poppins"/>
                <a:ea typeface="Poppins"/>
                <a:cs typeface="Poppins"/>
                <a:sym typeface="Poppins"/>
              </a:rPr>
              <a:t>Tạo thêm feature BMI giúp mô hình học tốt hơn.</a:t>
            </a:r>
          </a:p>
          <a:p>
            <a:pPr algn="just">
              <a:lnSpc>
                <a:spcPts val="7069"/>
              </a:lnSpc>
            </a:pPr>
          </a:p>
        </p:txBody>
      </p:sp>
      <p:sp>
        <p:nvSpPr>
          <p:cNvPr name="Freeform 4" id="4"/>
          <p:cNvSpPr/>
          <p:nvPr/>
        </p:nvSpPr>
        <p:spPr>
          <a:xfrm flipH="false" flipV="false" rot="0">
            <a:off x="-1881770" y="8700527"/>
            <a:ext cx="4297303" cy="4297303"/>
          </a:xfrm>
          <a:custGeom>
            <a:avLst/>
            <a:gdLst/>
            <a:ahLst/>
            <a:cxnLst/>
            <a:rect r="r" b="b" t="t" l="l"/>
            <a:pathLst>
              <a:path h="4297303" w="4297303">
                <a:moveTo>
                  <a:pt x="0" y="0"/>
                </a:moveTo>
                <a:lnTo>
                  <a:pt x="4297303" y="0"/>
                </a:lnTo>
                <a:lnTo>
                  <a:pt x="4297303" y="4297303"/>
                </a:lnTo>
                <a:lnTo>
                  <a:pt x="0" y="4297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33936" y="129291"/>
            <a:ext cx="9519063" cy="1277234"/>
          </a:xfrm>
          <a:prstGeom prst="rect">
            <a:avLst/>
          </a:prstGeom>
        </p:spPr>
        <p:txBody>
          <a:bodyPr anchor="t" rtlCol="false" tIns="0" lIns="0" bIns="0" rIns="0">
            <a:spAutoFit/>
          </a:bodyPr>
          <a:lstStyle/>
          <a:p>
            <a:pPr algn="ctr">
              <a:lnSpc>
                <a:spcPts val="10448"/>
              </a:lnSpc>
              <a:spcBef>
                <a:spcPct val="0"/>
              </a:spcBef>
            </a:pPr>
            <a:r>
              <a:rPr lang="en-US" sz="7463">
                <a:solidFill>
                  <a:srgbClr val="3428BA"/>
                </a:solidFill>
                <a:latin typeface="Anton"/>
                <a:ea typeface="Anton"/>
                <a:cs typeface="Anton"/>
                <a:sym typeface="Anton"/>
              </a:rPr>
              <a:t>3.TIỀN XỬ LÝ DỮ LIỆU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17440" y="2447272"/>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6881" y="1101725"/>
            <a:ext cx="16036820" cy="5312144"/>
          </a:xfrm>
          <a:prstGeom prst="rect">
            <a:avLst/>
          </a:prstGeom>
        </p:spPr>
        <p:txBody>
          <a:bodyPr anchor="t" rtlCol="false" tIns="0" lIns="0" bIns="0" rIns="0">
            <a:spAutoFit/>
          </a:bodyPr>
          <a:lstStyle/>
          <a:p>
            <a:pPr algn="just" marL="755647" indent="-377824" lvl="1">
              <a:lnSpc>
                <a:spcPts val="7069"/>
              </a:lnSpc>
              <a:buAutoNum type="arabicPeriod" startAt="1"/>
            </a:pPr>
            <a:r>
              <a:rPr lang="en-US" sz="3499" spc="202">
                <a:solidFill>
                  <a:srgbClr val="000000"/>
                </a:solidFill>
                <a:latin typeface="Poppins"/>
                <a:ea typeface="Poppins"/>
                <a:cs typeface="Poppins"/>
                <a:sym typeface="Poppins"/>
              </a:rPr>
              <a:t>Mã hóa nhãn (LabelEncoder):</a:t>
            </a:r>
          </a:p>
          <a:p>
            <a:pPr algn="just">
              <a:lnSpc>
                <a:spcPts val="7069"/>
              </a:lnSpc>
            </a:pPr>
            <a:r>
              <a:rPr lang="en-US" sz="3499" spc="202">
                <a:solidFill>
                  <a:srgbClr val="000000"/>
                </a:solidFill>
                <a:latin typeface="Poppins"/>
                <a:ea typeface="Poppins"/>
                <a:cs typeface="Poppins"/>
                <a:sym typeface="Poppins"/>
              </a:rPr>
              <a:t>Target NObeyesdad và các cột nhị phân.</a:t>
            </a:r>
          </a:p>
          <a:p>
            <a:pPr algn="just">
              <a:lnSpc>
                <a:spcPts val="7069"/>
              </a:lnSpc>
            </a:pPr>
            <a:r>
              <a:rPr lang="en-US" sz="3499" spc="202">
                <a:solidFill>
                  <a:srgbClr val="000000"/>
                </a:solidFill>
                <a:latin typeface="Poppins"/>
                <a:ea typeface="Poppins"/>
                <a:cs typeface="Poppins"/>
                <a:sym typeface="Poppins"/>
              </a:rPr>
              <a:t>Với Target : 0-6</a:t>
            </a:r>
          </a:p>
          <a:p>
            <a:pPr algn="just">
              <a:lnSpc>
                <a:spcPts val="7069"/>
              </a:lnSpc>
            </a:pPr>
            <a:r>
              <a:rPr lang="en-US" sz="3499" spc="202">
                <a:solidFill>
                  <a:srgbClr val="000000"/>
                </a:solidFill>
                <a:latin typeface="Poppins"/>
                <a:ea typeface="Poppins"/>
                <a:cs typeface="Poppins"/>
                <a:sym typeface="Poppins"/>
              </a:rPr>
              <a:t>Với các đặc trưng có cột nhị phân: 0-1</a:t>
            </a:r>
          </a:p>
          <a:p>
            <a:pPr algn="just">
              <a:lnSpc>
                <a:spcPts val="7069"/>
              </a:lnSpc>
            </a:pPr>
            <a:r>
              <a:rPr lang="en-US" sz="3499" spc="202">
                <a:solidFill>
                  <a:srgbClr val="000000"/>
                </a:solidFill>
                <a:latin typeface="Poppins"/>
                <a:ea typeface="Poppins"/>
                <a:cs typeface="Poppins"/>
                <a:sym typeface="Poppins"/>
              </a:rPr>
              <a:t> </a:t>
            </a:r>
          </a:p>
          <a:p>
            <a:pPr algn="just">
              <a:lnSpc>
                <a:spcPts val="7069"/>
              </a:lnSpc>
            </a:pPr>
          </a:p>
        </p:txBody>
      </p:sp>
      <p:sp>
        <p:nvSpPr>
          <p:cNvPr name="Freeform 4" id="4"/>
          <p:cNvSpPr/>
          <p:nvPr/>
        </p:nvSpPr>
        <p:spPr>
          <a:xfrm flipH="false" flipV="false" rot="0">
            <a:off x="266881" y="5143500"/>
            <a:ext cx="12566231" cy="4336399"/>
          </a:xfrm>
          <a:custGeom>
            <a:avLst/>
            <a:gdLst/>
            <a:ahLst/>
            <a:cxnLst/>
            <a:rect r="r" b="b" t="t" l="l"/>
            <a:pathLst>
              <a:path h="4336399" w="12566231">
                <a:moveTo>
                  <a:pt x="0" y="0"/>
                </a:moveTo>
                <a:lnTo>
                  <a:pt x="12566231" y="0"/>
                </a:lnTo>
                <a:lnTo>
                  <a:pt x="12566231" y="4336399"/>
                </a:lnTo>
                <a:lnTo>
                  <a:pt x="0" y="4336399"/>
                </a:lnTo>
                <a:lnTo>
                  <a:pt x="0" y="0"/>
                </a:lnTo>
                <a:close/>
              </a:path>
            </a:pathLst>
          </a:custGeom>
          <a:blipFill>
            <a:blip r:embed="rId4"/>
            <a:stretch>
              <a:fillRect l="0" t="0" r="0" b="0"/>
            </a:stretch>
          </a:blipFill>
        </p:spPr>
      </p:sp>
      <p:sp>
        <p:nvSpPr>
          <p:cNvPr name="TextBox 5" id="5"/>
          <p:cNvSpPr txBox="true"/>
          <p:nvPr/>
        </p:nvSpPr>
        <p:spPr>
          <a:xfrm rot="0">
            <a:off x="-1486056" y="99817"/>
            <a:ext cx="9519063" cy="1102653"/>
          </a:xfrm>
          <a:prstGeom prst="rect">
            <a:avLst/>
          </a:prstGeom>
        </p:spPr>
        <p:txBody>
          <a:bodyPr anchor="t" rtlCol="false" tIns="0" lIns="0" bIns="0" rIns="0">
            <a:spAutoFit/>
          </a:bodyPr>
          <a:lstStyle/>
          <a:p>
            <a:pPr algn="ctr">
              <a:lnSpc>
                <a:spcPts val="9048"/>
              </a:lnSpc>
              <a:spcBef>
                <a:spcPct val="0"/>
              </a:spcBef>
            </a:pPr>
            <a:r>
              <a:rPr lang="en-US" sz="6463">
                <a:solidFill>
                  <a:srgbClr val="3428BA"/>
                </a:solidFill>
                <a:latin typeface="Anton"/>
                <a:ea typeface="Anton"/>
                <a:cs typeface="Anton"/>
                <a:sym typeface="Anton"/>
              </a:rPr>
              <a:t>3.TIỀN XỬ LÝ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881" y="4398901"/>
            <a:ext cx="13602611" cy="3489773"/>
          </a:xfrm>
          <a:custGeom>
            <a:avLst/>
            <a:gdLst/>
            <a:ahLst/>
            <a:cxnLst/>
            <a:rect r="r" b="b" t="t" l="l"/>
            <a:pathLst>
              <a:path h="3489773" w="13602611">
                <a:moveTo>
                  <a:pt x="0" y="0"/>
                </a:moveTo>
                <a:lnTo>
                  <a:pt x="13602611" y="0"/>
                </a:lnTo>
                <a:lnTo>
                  <a:pt x="13602611" y="3489773"/>
                </a:lnTo>
                <a:lnTo>
                  <a:pt x="0" y="3489773"/>
                </a:lnTo>
                <a:lnTo>
                  <a:pt x="0" y="0"/>
                </a:lnTo>
                <a:close/>
              </a:path>
            </a:pathLst>
          </a:custGeom>
          <a:blipFill>
            <a:blip r:embed="rId4"/>
            <a:stretch>
              <a:fillRect l="0" t="0" r="0" b="0"/>
            </a:stretch>
          </a:blipFill>
        </p:spPr>
      </p:sp>
      <p:sp>
        <p:nvSpPr>
          <p:cNvPr name="TextBox 4" id="4"/>
          <p:cNvSpPr txBox="true"/>
          <p:nvPr/>
        </p:nvSpPr>
        <p:spPr>
          <a:xfrm rot="0">
            <a:off x="266881" y="1214185"/>
            <a:ext cx="16036820" cy="3521533"/>
          </a:xfrm>
          <a:prstGeom prst="rect">
            <a:avLst/>
          </a:prstGeom>
        </p:spPr>
        <p:txBody>
          <a:bodyPr anchor="t" rtlCol="false" tIns="0" lIns="0" bIns="0" rIns="0">
            <a:spAutoFit/>
          </a:bodyPr>
          <a:lstStyle/>
          <a:p>
            <a:pPr algn="just">
              <a:lnSpc>
                <a:spcPts val="7069"/>
              </a:lnSpc>
            </a:pPr>
            <a:r>
              <a:rPr lang="en-US" sz="3499" spc="202">
                <a:solidFill>
                  <a:srgbClr val="000000"/>
                </a:solidFill>
                <a:latin typeface="Poppins"/>
                <a:ea typeface="Poppins"/>
                <a:cs typeface="Poppins"/>
                <a:sym typeface="Poppins"/>
              </a:rPr>
              <a:t>2.</a:t>
            </a:r>
            <a:r>
              <a:rPr lang="en-US" sz="3499" spc="202">
                <a:solidFill>
                  <a:srgbClr val="000000"/>
                </a:solidFill>
                <a:latin typeface="Poppins"/>
                <a:ea typeface="Poppins"/>
                <a:cs typeface="Poppins"/>
                <a:sym typeface="Poppins"/>
              </a:rPr>
              <a:t>One-hot encoding:</a:t>
            </a:r>
          </a:p>
          <a:p>
            <a:pPr algn="just">
              <a:lnSpc>
                <a:spcPts val="7069"/>
              </a:lnSpc>
            </a:pPr>
            <a:r>
              <a:rPr lang="en-US" sz="3499" spc="202">
                <a:solidFill>
                  <a:srgbClr val="000000"/>
                </a:solidFill>
                <a:latin typeface="Poppins"/>
                <a:ea typeface="Poppins"/>
                <a:cs typeface="Poppins"/>
                <a:sym typeface="Poppins"/>
              </a:rPr>
              <a:t>Các cột có nhiều giá trị như CAEC, CALC, MTRANS.</a:t>
            </a:r>
          </a:p>
          <a:p>
            <a:pPr algn="just">
              <a:lnSpc>
                <a:spcPts val="7069"/>
              </a:lnSpc>
            </a:pPr>
          </a:p>
          <a:p>
            <a:pPr algn="just">
              <a:lnSpc>
                <a:spcPts val="7069"/>
              </a:lnSpc>
            </a:pPr>
          </a:p>
        </p:txBody>
      </p:sp>
      <p:sp>
        <p:nvSpPr>
          <p:cNvPr name="TextBox 5" id="5"/>
          <p:cNvSpPr txBox="true"/>
          <p:nvPr/>
        </p:nvSpPr>
        <p:spPr>
          <a:xfrm rot="0">
            <a:off x="-1389008" y="148341"/>
            <a:ext cx="9519063" cy="1102653"/>
          </a:xfrm>
          <a:prstGeom prst="rect">
            <a:avLst/>
          </a:prstGeom>
        </p:spPr>
        <p:txBody>
          <a:bodyPr anchor="t" rtlCol="false" tIns="0" lIns="0" bIns="0" rIns="0">
            <a:spAutoFit/>
          </a:bodyPr>
          <a:lstStyle/>
          <a:p>
            <a:pPr algn="ctr">
              <a:lnSpc>
                <a:spcPts val="9048"/>
              </a:lnSpc>
              <a:spcBef>
                <a:spcPct val="0"/>
              </a:spcBef>
            </a:pPr>
            <a:r>
              <a:rPr lang="en-US" sz="6463">
                <a:solidFill>
                  <a:srgbClr val="3428BA"/>
                </a:solidFill>
                <a:latin typeface="Anton"/>
                <a:ea typeface="Anton"/>
                <a:cs typeface="Anton"/>
                <a:sym typeface="Anton"/>
              </a:rPr>
              <a:t>3.TIỀN XỬ LÝ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DAG8lzANgmY</dc:identifier>
  <dcterms:modified xsi:type="dcterms:W3CDTF">2011-08-01T06:04:30Z</dcterms:modified>
  <cp:revision>1</cp:revision>
  <dc:title>Blue Purple Modern Animated Computer Science Presentation</dc:title>
</cp:coreProperties>
</file>